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webextensions/webextension2.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315" r:id="rId2"/>
    <p:sldId id="257" r:id="rId3"/>
    <p:sldId id="347" r:id="rId4"/>
    <p:sldId id="302" r:id="rId5"/>
    <p:sldId id="326" r:id="rId6"/>
    <p:sldId id="327" r:id="rId7"/>
    <p:sldId id="328" r:id="rId8"/>
    <p:sldId id="330" r:id="rId9"/>
    <p:sldId id="331" r:id="rId10"/>
    <p:sldId id="333" r:id="rId11"/>
    <p:sldId id="405" r:id="rId12"/>
    <p:sldId id="406" r:id="rId13"/>
    <p:sldId id="407" r:id="rId14"/>
    <p:sldId id="362" r:id="rId15"/>
    <p:sldId id="408" r:id="rId16"/>
    <p:sldId id="337" r:id="rId17"/>
    <p:sldId id="338" r:id="rId18"/>
    <p:sldId id="339" r:id="rId19"/>
    <p:sldId id="340" r:id="rId20"/>
    <p:sldId id="341" r:id="rId21"/>
    <p:sldId id="342" r:id="rId22"/>
    <p:sldId id="343" r:id="rId23"/>
    <p:sldId id="345" r:id="rId24"/>
    <p:sldId id="346" r:id="rId25"/>
    <p:sldId id="397" r:id="rId26"/>
    <p:sldId id="348" r:id="rId27"/>
    <p:sldId id="349" r:id="rId28"/>
    <p:sldId id="364" r:id="rId29"/>
    <p:sldId id="365" r:id="rId30"/>
    <p:sldId id="366" r:id="rId31"/>
    <p:sldId id="350" r:id="rId32"/>
    <p:sldId id="375" r:id="rId33"/>
    <p:sldId id="351" r:id="rId34"/>
    <p:sldId id="376" r:id="rId35"/>
    <p:sldId id="377" r:id="rId36"/>
    <p:sldId id="378" r:id="rId37"/>
    <p:sldId id="398" r:id="rId38"/>
    <p:sldId id="380" r:id="rId39"/>
    <p:sldId id="381" r:id="rId40"/>
    <p:sldId id="399" r:id="rId41"/>
    <p:sldId id="383" r:id="rId42"/>
    <p:sldId id="400" r:id="rId43"/>
    <p:sldId id="385" r:id="rId44"/>
    <p:sldId id="386" r:id="rId45"/>
    <p:sldId id="401" r:id="rId46"/>
    <p:sldId id="388" r:id="rId47"/>
    <p:sldId id="352" r:id="rId48"/>
    <p:sldId id="390" r:id="rId49"/>
    <p:sldId id="354" r:id="rId50"/>
    <p:sldId id="355" r:id="rId51"/>
    <p:sldId id="356" r:id="rId52"/>
    <p:sldId id="392" r:id="rId53"/>
    <p:sldId id="393" r:id="rId54"/>
    <p:sldId id="394" r:id="rId55"/>
    <p:sldId id="395" r:id="rId56"/>
    <p:sldId id="396" r:id="rId57"/>
    <p:sldId id="358" r:id="rId58"/>
    <p:sldId id="402" r:id="rId59"/>
    <p:sldId id="360" r:id="rId60"/>
    <p:sldId id="403" r:id="rId61"/>
    <p:sldId id="404" r:id="rId62"/>
    <p:sldId id="369" r:id="rId63"/>
    <p:sldId id="370" r:id="rId64"/>
    <p:sldId id="374" r:id="rId65"/>
    <p:sldId id="361" r:id="rId66"/>
    <p:sldId id="316" r:id="rId67"/>
    <p:sldId id="372" r:id="rId68"/>
    <p:sldId id="373"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CFDE"/>
    <a:srgbClr val="3E003A"/>
    <a:srgbClr val="511655"/>
    <a:srgbClr val="DBC3DB"/>
    <a:srgbClr val="E9EADD"/>
    <a:srgbClr val="B58FD4"/>
    <a:srgbClr val="671655"/>
    <a:srgbClr val="DBD4DB"/>
    <a:srgbClr val="B8A3B9"/>
    <a:srgbClr val="FFE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306" autoAdjust="0"/>
    <p:restoredTop sz="87809" autoAdjust="0"/>
  </p:normalViewPr>
  <p:slideViewPr>
    <p:cSldViewPr snapToGrid="0">
      <p:cViewPr>
        <p:scale>
          <a:sx n="170" d="100"/>
          <a:sy n="170" d="100"/>
        </p:scale>
        <p:origin x="4264" y="1600"/>
      </p:cViewPr>
      <p:guideLst>
        <p:guide orient="horz" pos="2160"/>
        <p:guide pos="3840"/>
      </p:guideLst>
    </p:cSldViewPr>
  </p:slideViewPr>
  <p:outlineViewPr>
    <p:cViewPr>
      <p:scale>
        <a:sx n="33" d="100"/>
        <a:sy n="33" d="100"/>
      </p:scale>
      <p:origin x="0" y="0"/>
    </p:cViewPr>
  </p:outlineViewPr>
  <p:notesTextViewPr>
    <p:cViewPr>
      <p:scale>
        <a:sx n="80" d="100"/>
        <a:sy n="80" d="100"/>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B25D66-C7CB-4DCC-B59D-A256DCCB5AA2}" type="datetimeFigureOut">
              <a:rPr lang="en-GB" smtClean="0"/>
              <a:t>04/02/2026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BE2095-C34C-49AF-BC71-4388B626E71E}" type="slidenum">
              <a:rPr lang="en-GB" smtClean="0"/>
              <a:t>‹#›</a:t>
            </a:fld>
            <a:endParaRPr lang="en-GB"/>
          </a:p>
        </p:txBody>
      </p:sp>
    </p:spTree>
    <p:extLst>
      <p:ext uri="{BB962C8B-B14F-4D97-AF65-F5344CB8AC3E}">
        <p14:creationId xmlns:p14="http://schemas.microsoft.com/office/powerpoint/2010/main" val="4125294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E2095-C34C-49AF-BC71-4388B626E71E}" type="slidenum">
              <a:rPr lang="en-GB" smtClean="0"/>
              <a:t>1</a:t>
            </a:fld>
            <a:endParaRPr lang="en-GB"/>
          </a:p>
        </p:txBody>
      </p:sp>
    </p:spTree>
    <p:extLst>
      <p:ext uri="{BB962C8B-B14F-4D97-AF65-F5344CB8AC3E}">
        <p14:creationId xmlns:p14="http://schemas.microsoft.com/office/powerpoint/2010/main" val="186076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79412-E9D6-7FD0-7584-794E9A39B4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0E41D-637F-E3A4-9EDE-7E44AE302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8E2F6-083D-56AD-FCD7-C1E98A5793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A6DDBD-0C7B-DC5C-7FF5-B0356037F0B7}"/>
              </a:ext>
            </a:extLst>
          </p:cNvPr>
          <p:cNvSpPr>
            <a:spLocks noGrp="1"/>
          </p:cNvSpPr>
          <p:nvPr>
            <p:ph type="sldNum" sz="quarter" idx="5"/>
          </p:nvPr>
        </p:nvSpPr>
        <p:spPr/>
        <p:txBody>
          <a:bodyPr/>
          <a:lstStyle/>
          <a:p>
            <a:fld id="{13BE2095-C34C-49AF-BC71-4388B626E71E}" type="slidenum">
              <a:rPr lang="en-GB" smtClean="0"/>
              <a:t>10</a:t>
            </a:fld>
            <a:endParaRPr lang="en-GB"/>
          </a:p>
        </p:txBody>
      </p:sp>
    </p:spTree>
    <p:extLst>
      <p:ext uri="{BB962C8B-B14F-4D97-AF65-F5344CB8AC3E}">
        <p14:creationId xmlns:p14="http://schemas.microsoft.com/office/powerpoint/2010/main" val="39255156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79412-E9D6-7FD0-7584-794E9A39B4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0E41D-637F-E3A4-9EDE-7E44AE302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8E2F6-083D-56AD-FCD7-C1E98A5793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A6DDBD-0C7B-DC5C-7FF5-B0356037F0B7}"/>
              </a:ext>
            </a:extLst>
          </p:cNvPr>
          <p:cNvSpPr>
            <a:spLocks noGrp="1"/>
          </p:cNvSpPr>
          <p:nvPr>
            <p:ph type="sldNum" sz="quarter" idx="5"/>
          </p:nvPr>
        </p:nvSpPr>
        <p:spPr/>
        <p:txBody>
          <a:bodyPr/>
          <a:lstStyle/>
          <a:p>
            <a:fld id="{13BE2095-C34C-49AF-BC71-4388B626E71E}" type="slidenum">
              <a:rPr lang="en-GB" smtClean="0"/>
              <a:t>11</a:t>
            </a:fld>
            <a:endParaRPr lang="en-GB"/>
          </a:p>
        </p:txBody>
      </p:sp>
    </p:spTree>
    <p:extLst>
      <p:ext uri="{BB962C8B-B14F-4D97-AF65-F5344CB8AC3E}">
        <p14:creationId xmlns:p14="http://schemas.microsoft.com/office/powerpoint/2010/main" val="2307295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79412-E9D6-7FD0-7584-794E9A39B4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0E41D-637F-E3A4-9EDE-7E44AE302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8E2F6-083D-56AD-FCD7-C1E98A5793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A6DDBD-0C7B-DC5C-7FF5-B0356037F0B7}"/>
              </a:ext>
            </a:extLst>
          </p:cNvPr>
          <p:cNvSpPr>
            <a:spLocks noGrp="1"/>
          </p:cNvSpPr>
          <p:nvPr>
            <p:ph type="sldNum" sz="quarter" idx="5"/>
          </p:nvPr>
        </p:nvSpPr>
        <p:spPr/>
        <p:txBody>
          <a:bodyPr/>
          <a:lstStyle/>
          <a:p>
            <a:fld id="{13BE2095-C34C-49AF-BC71-4388B626E71E}" type="slidenum">
              <a:rPr lang="en-GB" smtClean="0"/>
              <a:t>12</a:t>
            </a:fld>
            <a:endParaRPr lang="en-GB"/>
          </a:p>
        </p:txBody>
      </p:sp>
    </p:spTree>
    <p:extLst>
      <p:ext uri="{BB962C8B-B14F-4D97-AF65-F5344CB8AC3E}">
        <p14:creationId xmlns:p14="http://schemas.microsoft.com/office/powerpoint/2010/main" val="1523783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79412-E9D6-7FD0-7584-794E9A39B4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0E41D-637F-E3A4-9EDE-7E44AE302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8E2F6-083D-56AD-FCD7-C1E98A5793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A6DDBD-0C7B-DC5C-7FF5-B0356037F0B7}"/>
              </a:ext>
            </a:extLst>
          </p:cNvPr>
          <p:cNvSpPr>
            <a:spLocks noGrp="1"/>
          </p:cNvSpPr>
          <p:nvPr>
            <p:ph type="sldNum" sz="quarter" idx="5"/>
          </p:nvPr>
        </p:nvSpPr>
        <p:spPr/>
        <p:txBody>
          <a:bodyPr/>
          <a:lstStyle/>
          <a:p>
            <a:fld id="{13BE2095-C34C-49AF-BC71-4388B626E71E}" type="slidenum">
              <a:rPr lang="en-GB" smtClean="0"/>
              <a:t>13</a:t>
            </a:fld>
            <a:endParaRPr lang="en-GB"/>
          </a:p>
        </p:txBody>
      </p:sp>
    </p:spTree>
    <p:extLst>
      <p:ext uri="{BB962C8B-B14F-4D97-AF65-F5344CB8AC3E}">
        <p14:creationId xmlns:p14="http://schemas.microsoft.com/office/powerpoint/2010/main" val="4154463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79412-E9D6-7FD0-7584-794E9A39B4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0E41D-637F-E3A4-9EDE-7E44AE302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8E2F6-083D-56AD-FCD7-C1E98A5793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A6DDBD-0C7B-DC5C-7FF5-B0356037F0B7}"/>
              </a:ext>
            </a:extLst>
          </p:cNvPr>
          <p:cNvSpPr>
            <a:spLocks noGrp="1"/>
          </p:cNvSpPr>
          <p:nvPr>
            <p:ph type="sldNum" sz="quarter" idx="5"/>
          </p:nvPr>
        </p:nvSpPr>
        <p:spPr/>
        <p:txBody>
          <a:bodyPr/>
          <a:lstStyle/>
          <a:p>
            <a:fld id="{13BE2095-C34C-49AF-BC71-4388B626E71E}" type="slidenum">
              <a:rPr lang="en-GB" smtClean="0"/>
              <a:t>14</a:t>
            </a:fld>
            <a:endParaRPr lang="en-GB"/>
          </a:p>
        </p:txBody>
      </p:sp>
    </p:spTree>
    <p:extLst>
      <p:ext uri="{BB962C8B-B14F-4D97-AF65-F5344CB8AC3E}">
        <p14:creationId xmlns:p14="http://schemas.microsoft.com/office/powerpoint/2010/main" val="2711073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79412-E9D6-7FD0-7584-794E9A39B4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0E41D-637F-E3A4-9EDE-7E44AE302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18E2F6-083D-56AD-FCD7-C1E98A5793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AA6DDBD-0C7B-DC5C-7FF5-B0356037F0B7}"/>
              </a:ext>
            </a:extLst>
          </p:cNvPr>
          <p:cNvSpPr>
            <a:spLocks noGrp="1"/>
          </p:cNvSpPr>
          <p:nvPr>
            <p:ph type="sldNum" sz="quarter" idx="5"/>
          </p:nvPr>
        </p:nvSpPr>
        <p:spPr/>
        <p:txBody>
          <a:bodyPr/>
          <a:lstStyle/>
          <a:p>
            <a:fld id="{13BE2095-C34C-49AF-BC71-4388B626E71E}" type="slidenum">
              <a:rPr lang="en-GB" smtClean="0"/>
              <a:t>15</a:t>
            </a:fld>
            <a:endParaRPr lang="en-GB"/>
          </a:p>
        </p:txBody>
      </p:sp>
    </p:spTree>
    <p:extLst>
      <p:ext uri="{BB962C8B-B14F-4D97-AF65-F5344CB8AC3E}">
        <p14:creationId xmlns:p14="http://schemas.microsoft.com/office/powerpoint/2010/main" val="2676970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7540A-F601-B45E-03CC-9A82BF0F3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8F36A3-A0E5-E3CB-A926-F80755540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58543-14C2-5173-0AFE-E0ED73DDA4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A1719D-79CE-2E89-4B34-5DB3B4575F2C}"/>
              </a:ext>
            </a:extLst>
          </p:cNvPr>
          <p:cNvSpPr>
            <a:spLocks noGrp="1"/>
          </p:cNvSpPr>
          <p:nvPr>
            <p:ph type="sldNum" sz="quarter" idx="5"/>
          </p:nvPr>
        </p:nvSpPr>
        <p:spPr/>
        <p:txBody>
          <a:bodyPr/>
          <a:lstStyle/>
          <a:p>
            <a:fld id="{13BE2095-C34C-49AF-BC71-4388B626E71E}" type="slidenum">
              <a:rPr lang="en-GB" smtClean="0"/>
              <a:t>16</a:t>
            </a:fld>
            <a:endParaRPr lang="en-GB"/>
          </a:p>
        </p:txBody>
      </p:sp>
    </p:spTree>
    <p:extLst>
      <p:ext uri="{BB962C8B-B14F-4D97-AF65-F5344CB8AC3E}">
        <p14:creationId xmlns:p14="http://schemas.microsoft.com/office/powerpoint/2010/main" val="2350673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723CD-CAD6-E2FE-1CBD-D538E588FB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C2F31-A32C-33EF-E1EA-9FB36DAC22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83B378-C13C-CD7B-02D8-631C7FB0C2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EEE2A1-C8E7-2239-FDE9-219D2B3D2D75}"/>
              </a:ext>
            </a:extLst>
          </p:cNvPr>
          <p:cNvSpPr>
            <a:spLocks noGrp="1"/>
          </p:cNvSpPr>
          <p:nvPr>
            <p:ph type="sldNum" sz="quarter" idx="5"/>
          </p:nvPr>
        </p:nvSpPr>
        <p:spPr/>
        <p:txBody>
          <a:bodyPr/>
          <a:lstStyle/>
          <a:p>
            <a:fld id="{13BE2095-C34C-49AF-BC71-4388B626E71E}" type="slidenum">
              <a:rPr lang="en-GB" smtClean="0"/>
              <a:t>17</a:t>
            </a:fld>
            <a:endParaRPr lang="en-GB"/>
          </a:p>
        </p:txBody>
      </p:sp>
    </p:spTree>
    <p:extLst>
      <p:ext uri="{BB962C8B-B14F-4D97-AF65-F5344CB8AC3E}">
        <p14:creationId xmlns:p14="http://schemas.microsoft.com/office/powerpoint/2010/main" val="4278820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9FA91-1E35-625E-A39F-FF70787E8E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F017A-4405-8EDA-E377-D6C7B18323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1A723A-2C12-DEDC-3F9F-F6AF53746E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F92D71-50C3-337B-A186-1640F099B1E7}"/>
              </a:ext>
            </a:extLst>
          </p:cNvPr>
          <p:cNvSpPr>
            <a:spLocks noGrp="1"/>
          </p:cNvSpPr>
          <p:nvPr>
            <p:ph type="sldNum" sz="quarter" idx="5"/>
          </p:nvPr>
        </p:nvSpPr>
        <p:spPr/>
        <p:txBody>
          <a:bodyPr/>
          <a:lstStyle/>
          <a:p>
            <a:fld id="{13BE2095-C34C-49AF-BC71-4388B626E71E}" type="slidenum">
              <a:rPr lang="en-GB" smtClean="0"/>
              <a:t>18</a:t>
            </a:fld>
            <a:endParaRPr lang="en-GB"/>
          </a:p>
        </p:txBody>
      </p:sp>
    </p:spTree>
    <p:extLst>
      <p:ext uri="{BB962C8B-B14F-4D97-AF65-F5344CB8AC3E}">
        <p14:creationId xmlns:p14="http://schemas.microsoft.com/office/powerpoint/2010/main" val="3871923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1725D-AFD7-FCD9-390F-9E5ED8A63B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C6DD5D-7DD0-D92B-3E48-B98A1493C0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79FE6B-2D0A-1A4F-6FF8-B9EFDEE699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7BEA7D-53C2-C79C-DE52-EDA716204F42}"/>
              </a:ext>
            </a:extLst>
          </p:cNvPr>
          <p:cNvSpPr>
            <a:spLocks noGrp="1"/>
          </p:cNvSpPr>
          <p:nvPr>
            <p:ph type="sldNum" sz="quarter" idx="5"/>
          </p:nvPr>
        </p:nvSpPr>
        <p:spPr/>
        <p:txBody>
          <a:bodyPr/>
          <a:lstStyle/>
          <a:p>
            <a:fld id="{13BE2095-C34C-49AF-BC71-4388B626E71E}" type="slidenum">
              <a:rPr lang="en-GB" smtClean="0"/>
              <a:t>19</a:t>
            </a:fld>
            <a:endParaRPr lang="en-GB"/>
          </a:p>
        </p:txBody>
      </p:sp>
    </p:spTree>
    <p:extLst>
      <p:ext uri="{BB962C8B-B14F-4D97-AF65-F5344CB8AC3E}">
        <p14:creationId xmlns:p14="http://schemas.microsoft.com/office/powerpoint/2010/main" val="1565788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E2095-C34C-49AF-BC71-4388B626E71E}" type="slidenum">
              <a:rPr lang="en-GB" smtClean="0"/>
              <a:t>2</a:t>
            </a:fld>
            <a:endParaRPr lang="en-GB"/>
          </a:p>
        </p:txBody>
      </p:sp>
    </p:spTree>
    <p:extLst>
      <p:ext uri="{BB962C8B-B14F-4D97-AF65-F5344CB8AC3E}">
        <p14:creationId xmlns:p14="http://schemas.microsoft.com/office/powerpoint/2010/main" val="3410414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0C8D2-99D1-FE2D-4FD1-25542B0DFA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E11FA4-9090-80A9-B2A8-81DB0F3523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57F5F4-E07B-6C98-2660-A5AAB43F7D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C247D4-9DC5-BDC9-C634-586A01F537E3}"/>
              </a:ext>
            </a:extLst>
          </p:cNvPr>
          <p:cNvSpPr>
            <a:spLocks noGrp="1"/>
          </p:cNvSpPr>
          <p:nvPr>
            <p:ph type="sldNum" sz="quarter" idx="5"/>
          </p:nvPr>
        </p:nvSpPr>
        <p:spPr/>
        <p:txBody>
          <a:bodyPr/>
          <a:lstStyle/>
          <a:p>
            <a:fld id="{13BE2095-C34C-49AF-BC71-4388B626E71E}" type="slidenum">
              <a:rPr lang="en-GB" smtClean="0"/>
              <a:t>20</a:t>
            </a:fld>
            <a:endParaRPr lang="en-GB"/>
          </a:p>
        </p:txBody>
      </p:sp>
    </p:spTree>
    <p:extLst>
      <p:ext uri="{BB962C8B-B14F-4D97-AF65-F5344CB8AC3E}">
        <p14:creationId xmlns:p14="http://schemas.microsoft.com/office/powerpoint/2010/main" val="41388072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558AF-0B2B-7C85-C3AC-624923BF8D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400E31-B8A0-FA98-B8E3-9928265237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03A7D-A0B0-3992-53C4-A2D2E8B910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D8D793-B8F9-7D37-D059-491DF0E60F33}"/>
              </a:ext>
            </a:extLst>
          </p:cNvPr>
          <p:cNvSpPr>
            <a:spLocks noGrp="1"/>
          </p:cNvSpPr>
          <p:nvPr>
            <p:ph type="sldNum" sz="quarter" idx="5"/>
          </p:nvPr>
        </p:nvSpPr>
        <p:spPr/>
        <p:txBody>
          <a:bodyPr/>
          <a:lstStyle/>
          <a:p>
            <a:fld id="{13BE2095-C34C-49AF-BC71-4388B626E71E}" type="slidenum">
              <a:rPr lang="en-GB" smtClean="0"/>
              <a:t>21</a:t>
            </a:fld>
            <a:endParaRPr lang="en-GB"/>
          </a:p>
        </p:txBody>
      </p:sp>
    </p:spTree>
    <p:extLst>
      <p:ext uri="{BB962C8B-B14F-4D97-AF65-F5344CB8AC3E}">
        <p14:creationId xmlns:p14="http://schemas.microsoft.com/office/powerpoint/2010/main" val="4082325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1B801-FA2F-97CC-B416-57A421D6D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0D1127-63E2-7199-784C-E5432B4E2B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17EEEE-69D5-1DA0-CA65-55E98E0263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EE3E15-C9F2-A4FB-D48B-79082F36965A}"/>
              </a:ext>
            </a:extLst>
          </p:cNvPr>
          <p:cNvSpPr>
            <a:spLocks noGrp="1"/>
          </p:cNvSpPr>
          <p:nvPr>
            <p:ph type="sldNum" sz="quarter" idx="5"/>
          </p:nvPr>
        </p:nvSpPr>
        <p:spPr/>
        <p:txBody>
          <a:bodyPr/>
          <a:lstStyle/>
          <a:p>
            <a:fld id="{13BE2095-C34C-49AF-BC71-4388B626E71E}" type="slidenum">
              <a:rPr lang="en-GB" smtClean="0"/>
              <a:t>22</a:t>
            </a:fld>
            <a:endParaRPr lang="en-GB"/>
          </a:p>
        </p:txBody>
      </p:sp>
    </p:spTree>
    <p:extLst>
      <p:ext uri="{BB962C8B-B14F-4D97-AF65-F5344CB8AC3E}">
        <p14:creationId xmlns:p14="http://schemas.microsoft.com/office/powerpoint/2010/main" val="3585053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97B29-ABC6-0EC2-E27F-C941AF9C12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C6B0A9-1916-BE23-19B9-5511B0F12F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76F79-C2A0-3B38-311E-EADBD3065F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56BE03-36B2-754C-F132-0FA5803D07E8}"/>
              </a:ext>
            </a:extLst>
          </p:cNvPr>
          <p:cNvSpPr>
            <a:spLocks noGrp="1"/>
          </p:cNvSpPr>
          <p:nvPr>
            <p:ph type="sldNum" sz="quarter" idx="5"/>
          </p:nvPr>
        </p:nvSpPr>
        <p:spPr/>
        <p:txBody>
          <a:bodyPr/>
          <a:lstStyle/>
          <a:p>
            <a:fld id="{13BE2095-C34C-49AF-BC71-4388B626E71E}" type="slidenum">
              <a:rPr lang="en-GB" smtClean="0"/>
              <a:t>23</a:t>
            </a:fld>
            <a:endParaRPr lang="en-GB"/>
          </a:p>
        </p:txBody>
      </p:sp>
    </p:spTree>
    <p:extLst>
      <p:ext uri="{BB962C8B-B14F-4D97-AF65-F5344CB8AC3E}">
        <p14:creationId xmlns:p14="http://schemas.microsoft.com/office/powerpoint/2010/main" val="4142918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841CA-2F64-C776-DD12-E8D2C94AB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D0BF26-4CAE-11AD-8707-B459E5538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DD1E49-CB2E-596A-B0F7-C99A677002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EBED25-A969-7F48-F0AD-46D329BEA0C1}"/>
              </a:ext>
            </a:extLst>
          </p:cNvPr>
          <p:cNvSpPr>
            <a:spLocks noGrp="1"/>
          </p:cNvSpPr>
          <p:nvPr>
            <p:ph type="sldNum" sz="quarter" idx="5"/>
          </p:nvPr>
        </p:nvSpPr>
        <p:spPr/>
        <p:txBody>
          <a:bodyPr/>
          <a:lstStyle/>
          <a:p>
            <a:fld id="{13BE2095-C34C-49AF-BC71-4388B626E71E}" type="slidenum">
              <a:rPr lang="en-GB" smtClean="0"/>
              <a:t>24</a:t>
            </a:fld>
            <a:endParaRPr lang="en-GB"/>
          </a:p>
        </p:txBody>
      </p:sp>
    </p:spTree>
    <p:extLst>
      <p:ext uri="{BB962C8B-B14F-4D97-AF65-F5344CB8AC3E}">
        <p14:creationId xmlns:p14="http://schemas.microsoft.com/office/powerpoint/2010/main" val="7240010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3E979-97BD-D7FA-9C6A-5CBD1921D8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5A7AB9-DBB1-836B-1224-EFFDA89CB2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379D68-2351-AAD8-D599-4BC497C79E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EBEC54-B10B-F85D-0066-7DC2208C94F9}"/>
              </a:ext>
            </a:extLst>
          </p:cNvPr>
          <p:cNvSpPr>
            <a:spLocks noGrp="1"/>
          </p:cNvSpPr>
          <p:nvPr>
            <p:ph type="sldNum" sz="quarter" idx="5"/>
          </p:nvPr>
        </p:nvSpPr>
        <p:spPr/>
        <p:txBody>
          <a:bodyPr/>
          <a:lstStyle/>
          <a:p>
            <a:fld id="{13BE2095-C34C-49AF-BC71-4388B626E71E}" type="slidenum">
              <a:rPr lang="en-GB" smtClean="0"/>
              <a:t>25</a:t>
            </a:fld>
            <a:endParaRPr lang="en-GB"/>
          </a:p>
        </p:txBody>
      </p:sp>
    </p:spTree>
    <p:extLst>
      <p:ext uri="{BB962C8B-B14F-4D97-AF65-F5344CB8AC3E}">
        <p14:creationId xmlns:p14="http://schemas.microsoft.com/office/powerpoint/2010/main" val="40292498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459E0-3E8D-6840-7E1F-B81A5B5D4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99FB3-EC3A-C6D2-1B70-0233C7D4E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1ADB1-6724-2312-5A78-0299C33A93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26C1FC-B3D3-2A0A-26DD-006D50E8E497}"/>
              </a:ext>
            </a:extLst>
          </p:cNvPr>
          <p:cNvSpPr>
            <a:spLocks noGrp="1"/>
          </p:cNvSpPr>
          <p:nvPr>
            <p:ph type="sldNum" sz="quarter" idx="5"/>
          </p:nvPr>
        </p:nvSpPr>
        <p:spPr/>
        <p:txBody>
          <a:bodyPr/>
          <a:lstStyle/>
          <a:p>
            <a:fld id="{13BE2095-C34C-49AF-BC71-4388B626E71E}" type="slidenum">
              <a:rPr lang="en-GB" smtClean="0"/>
              <a:t>26</a:t>
            </a:fld>
            <a:endParaRPr lang="en-GB"/>
          </a:p>
        </p:txBody>
      </p:sp>
    </p:spTree>
    <p:extLst>
      <p:ext uri="{BB962C8B-B14F-4D97-AF65-F5344CB8AC3E}">
        <p14:creationId xmlns:p14="http://schemas.microsoft.com/office/powerpoint/2010/main" val="2573932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41AB-1B94-4D14-D4DB-4B0B35053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95F68A-817C-04D0-209B-F5B0F7B69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574F4-BF80-7C74-6566-6042B82FD5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40CC5BB-2647-4C4C-D05F-2AEC750E360E}"/>
              </a:ext>
            </a:extLst>
          </p:cNvPr>
          <p:cNvSpPr>
            <a:spLocks noGrp="1"/>
          </p:cNvSpPr>
          <p:nvPr>
            <p:ph type="sldNum" sz="quarter" idx="5"/>
          </p:nvPr>
        </p:nvSpPr>
        <p:spPr/>
        <p:txBody>
          <a:bodyPr/>
          <a:lstStyle/>
          <a:p>
            <a:fld id="{13BE2095-C34C-49AF-BC71-4388B626E71E}" type="slidenum">
              <a:rPr lang="en-GB" smtClean="0"/>
              <a:t>27</a:t>
            </a:fld>
            <a:endParaRPr lang="en-GB"/>
          </a:p>
        </p:txBody>
      </p:sp>
    </p:spTree>
    <p:extLst>
      <p:ext uri="{BB962C8B-B14F-4D97-AF65-F5344CB8AC3E}">
        <p14:creationId xmlns:p14="http://schemas.microsoft.com/office/powerpoint/2010/main" val="28001330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041AB-1B94-4D14-D4DB-4B0B35053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95F68A-817C-04D0-209B-F5B0F7B690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5574F4-BF80-7C74-6566-6042B82FD5C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AI visualized investment markets in 2025</a:t>
            </a:r>
          </a:p>
          <a:p>
            <a:endParaRPr lang="en-US" dirty="0"/>
          </a:p>
        </p:txBody>
      </p:sp>
      <p:sp>
        <p:nvSpPr>
          <p:cNvPr id="4" name="Slide Number Placeholder 3">
            <a:extLst>
              <a:ext uri="{FF2B5EF4-FFF2-40B4-BE49-F238E27FC236}">
                <a16:creationId xmlns:a16="http://schemas.microsoft.com/office/drawing/2014/main" id="{140CC5BB-2647-4C4C-D05F-2AEC750E360E}"/>
              </a:ext>
            </a:extLst>
          </p:cNvPr>
          <p:cNvSpPr>
            <a:spLocks noGrp="1"/>
          </p:cNvSpPr>
          <p:nvPr>
            <p:ph type="sldNum" sz="quarter" idx="5"/>
          </p:nvPr>
        </p:nvSpPr>
        <p:spPr/>
        <p:txBody>
          <a:bodyPr/>
          <a:lstStyle/>
          <a:p>
            <a:fld id="{13BE2095-C34C-49AF-BC71-4388B626E71E}" type="slidenum">
              <a:rPr lang="en-GB" smtClean="0"/>
              <a:t>28</a:t>
            </a:fld>
            <a:endParaRPr lang="en-GB"/>
          </a:p>
        </p:txBody>
      </p:sp>
    </p:spTree>
    <p:extLst>
      <p:ext uri="{BB962C8B-B14F-4D97-AF65-F5344CB8AC3E}">
        <p14:creationId xmlns:p14="http://schemas.microsoft.com/office/powerpoint/2010/main" val="3126631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459E0-3E8D-6840-7E1F-B81A5B5D4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99FB3-EC3A-C6D2-1B70-0233C7D4E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1ADB1-6724-2312-5A78-0299C33A93F0}"/>
              </a:ext>
            </a:extLst>
          </p:cNvPr>
          <p:cNvSpPr>
            <a:spLocks noGrp="1"/>
          </p:cNvSpPr>
          <p:nvPr>
            <p:ph type="body" idx="1"/>
          </p:nvPr>
        </p:nvSpPr>
        <p:spPr/>
        <p:txBody>
          <a:bodyPr/>
          <a:lstStyle/>
          <a:p>
            <a:r>
              <a:rPr lang="en-US" dirty="0"/>
              <a:t>I’ll firstly look back at what we told you we thought could happen last year, then review what actually did occur.</a:t>
            </a:r>
          </a:p>
          <a:p>
            <a:endParaRPr lang="en-US" dirty="0"/>
          </a:p>
          <a:p>
            <a:r>
              <a:rPr lang="en-US" dirty="0"/>
              <a:t>Then I’ll touch on 4 themes:</a:t>
            </a:r>
          </a:p>
          <a:p>
            <a:endParaRPr lang="en-US" dirty="0"/>
          </a:p>
          <a:p>
            <a:pPr marL="228600" indent="-228600">
              <a:buFont typeface="+mj-lt"/>
              <a:buAutoNum type="arabicPeriod"/>
            </a:pPr>
            <a:r>
              <a:rPr lang="en-US" dirty="0"/>
              <a:t>Tariffs</a:t>
            </a:r>
          </a:p>
          <a:p>
            <a:pPr marL="228600" indent="-228600">
              <a:buFont typeface="+mj-lt"/>
              <a:buAutoNum type="arabicPeriod"/>
            </a:pPr>
            <a:r>
              <a:rPr lang="en-US" dirty="0"/>
              <a:t>Why markets are low volatility when there is so much uncertainty in the world</a:t>
            </a:r>
          </a:p>
          <a:p>
            <a:pPr marL="228600" indent="-228600">
              <a:buFont typeface="+mj-lt"/>
              <a:buAutoNum type="arabicPeriod"/>
            </a:pPr>
            <a:r>
              <a:rPr lang="en-US" dirty="0"/>
              <a:t>If that lack of volatility means investors have become complacent, and</a:t>
            </a:r>
          </a:p>
          <a:p>
            <a:pPr marL="228600" indent="-228600">
              <a:buFont typeface="+mj-lt"/>
              <a:buAutoNum type="arabicPeriod"/>
            </a:pPr>
            <a:r>
              <a:rPr lang="en-US" dirty="0"/>
              <a:t>Consider the impact of several nations shunning the Dollar,</a:t>
            </a:r>
          </a:p>
          <a:p>
            <a:pPr marL="228600" indent="-228600">
              <a:buFont typeface="+mj-lt"/>
              <a:buAutoNum type="arabicPeriod"/>
            </a:pPr>
            <a:endParaRPr lang="en-US" dirty="0"/>
          </a:p>
          <a:p>
            <a:pPr marL="0" indent="0">
              <a:buFont typeface="+mj-lt"/>
              <a:buNone/>
            </a:pPr>
            <a:r>
              <a:rPr lang="en-US" dirty="0"/>
              <a:t>Before taking a look forward to the coming year and outlining our current positioning</a:t>
            </a:r>
          </a:p>
        </p:txBody>
      </p:sp>
      <p:sp>
        <p:nvSpPr>
          <p:cNvPr id="4" name="Slide Number Placeholder 3">
            <a:extLst>
              <a:ext uri="{FF2B5EF4-FFF2-40B4-BE49-F238E27FC236}">
                <a16:creationId xmlns:a16="http://schemas.microsoft.com/office/drawing/2014/main" id="{C526C1FC-B3D3-2A0A-26DD-006D50E8E497}"/>
              </a:ext>
            </a:extLst>
          </p:cNvPr>
          <p:cNvSpPr>
            <a:spLocks noGrp="1"/>
          </p:cNvSpPr>
          <p:nvPr>
            <p:ph type="sldNum" sz="quarter" idx="5"/>
          </p:nvPr>
        </p:nvSpPr>
        <p:spPr/>
        <p:txBody>
          <a:bodyPr/>
          <a:lstStyle/>
          <a:p>
            <a:fld id="{13BE2095-C34C-49AF-BC71-4388B626E71E}" type="slidenum">
              <a:rPr lang="en-GB" smtClean="0"/>
              <a:t>29</a:t>
            </a:fld>
            <a:endParaRPr lang="en-GB"/>
          </a:p>
        </p:txBody>
      </p:sp>
    </p:spTree>
    <p:extLst>
      <p:ext uri="{BB962C8B-B14F-4D97-AF65-F5344CB8AC3E}">
        <p14:creationId xmlns:p14="http://schemas.microsoft.com/office/powerpoint/2010/main" val="1827165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6F6CA-2087-CB00-09B9-B08A36BE0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C86801-062D-B874-EE3C-0B8E93BA2B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CD15D0-AD92-2210-D35B-D069B66DD2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51F6D3-F309-61B0-0958-5A2161AC8993}"/>
              </a:ext>
            </a:extLst>
          </p:cNvPr>
          <p:cNvSpPr>
            <a:spLocks noGrp="1"/>
          </p:cNvSpPr>
          <p:nvPr>
            <p:ph type="sldNum" sz="quarter" idx="5"/>
          </p:nvPr>
        </p:nvSpPr>
        <p:spPr/>
        <p:txBody>
          <a:bodyPr/>
          <a:lstStyle/>
          <a:p>
            <a:fld id="{13BE2095-C34C-49AF-BC71-4388B626E71E}" type="slidenum">
              <a:rPr lang="en-GB" smtClean="0"/>
              <a:t>3</a:t>
            </a:fld>
            <a:endParaRPr lang="en-GB"/>
          </a:p>
        </p:txBody>
      </p:sp>
    </p:spTree>
    <p:extLst>
      <p:ext uri="{BB962C8B-B14F-4D97-AF65-F5344CB8AC3E}">
        <p14:creationId xmlns:p14="http://schemas.microsoft.com/office/powerpoint/2010/main" val="840088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459E0-3E8D-6840-7E1F-B81A5B5D4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D99FB3-EC3A-C6D2-1B70-0233C7D4E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61ADB1-6724-2312-5A78-0299C33A93F0}"/>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Last year we outlined three market scenarios tied to Trump’s proposed tariffs.</a:t>
            </a:r>
            <a:br>
              <a:rPr lang="en-US" dirty="0"/>
            </a:br>
            <a:endParaRPr lang="en-US" dirty="0"/>
          </a:p>
          <a:p>
            <a:r>
              <a:rPr lang="en-US" sz="1200" b="0" i="0" kern="1200" dirty="0">
                <a:solidFill>
                  <a:schemeClr val="tx1"/>
                </a:solidFill>
                <a:effectLst/>
                <a:latin typeface="+mn-lt"/>
                <a:ea typeface="+mn-ea"/>
                <a:cs typeface="+mn-cs"/>
              </a:rPr>
              <a:t>In the end, all three played out — Scenario A in April, Scenario C in May, and Scenario B through the rest of the year.</a:t>
            </a:r>
          </a:p>
          <a:p>
            <a:endParaRPr lang="en-US" dirty="0"/>
          </a:p>
        </p:txBody>
      </p:sp>
      <p:sp>
        <p:nvSpPr>
          <p:cNvPr id="4" name="Slide Number Placeholder 3">
            <a:extLst>
              <a:ext uri="{FF2B5EF4-FFF2-40B4-BE49-F238E27FC236}">
                <a16:creationId xmlns:a16="http://schemas.microsoft.com/office/drawing/2014/main" id="{C526C1FC-B3D3-2A0A-26DD-006D50E8E497}"/>
              </a:ext>
            </a:extLst>
          </p:cNvPr>
          <p:cNvSpPr>
            <a:spLocks noGrp="1"/>
          </p:cNvSpPr>
          <p:nvPr>
            <p:ph type="sldNum" sz="quarter" idx="5"/>
          </p:nvPr>
        </p:nvSpPr>
        <p:spPr/>
        <p:txBody>
          <a:bodyPr/>
          <a:lstStyle/>
          <a:p>
            <a:fld id="{13BE2095-C34C-49AF-BC71-4388B626E71E}" type="slidenum">
              <a:rPr lang="en-GB" smtClean="0"/>
              <a:t>30</a:t>
            </a:fld>
            <a:endParaRPr lang="en-GB"/>
          </a:p>
        </p:txBody>
      </p:sp>
    </p:spTree>
    <p:extLst>
      <p:ext uri="{BB962C8B-B14F-4D97-AF65-F5344CB8AC3E}">
        <p14:creationId xmlns:p14="http://schemas.microsoft.com/office/powerpoint/2010/main" val="2758962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B7509-3530-1769-2E13-8DF6C41FF5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A1BB5D-0E95-FE25-C1DF-171E512C0D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DDDA5D-8BBC-6EC5-FB63-1C434E4EF797}"/>
              </a:ext>
            </a:extLst>
          </p:cNvPr>
          <p:cNvSpPr>
            <a:spLocks noGrp="1"/>
          </p:cNvSpPr>
          <p:nvPr>
            <p:ph type="body" idx="1"/>
          </p:nvPr>
        </p:nvSpPr>
        <p:spPr/>
        <p:txBody>
          <a:bodyPr/>
          <a:lstStyle/>
          <a:p>
            <a:pPr marL="285750" indent="-285750">
              <a:buFont typeface="Arial" panose="020B0604020202020204" pitchFamily="34" charset="0"/>
              <a:buChar char="•"/>
            </a:pPr>
            <a:r>
              <a:rPr lang="en-GB" sz="2400" dirty="0"/>
              <a:t>Highly Active – he’s everywhere – half the stories on Bloomberg TV</a:t>
            </a:r>
          </a:p>
          <a:p>
            <a:endParaRPr lang="en-GB" sz="2400" dirty="0"/>
          </a:p>
          <a:p>
            <a:pPr marL="285750" indent="-285750">
              <a:buFont typeface="Arial" panose="020B0604020202020204" pitchFamily="34" charset="0"/>
              <a:buChar char="•"/>
            </a:pPr>
            <a:r>
              <a:rPr lang="en-GB" sz="2400" dirty="0"/>
              <a:t>Global Disruptor:</a:t>
            </a:r>
          </a:p>
          <a:p>
            <a:endParaRPr lang="en-GB" sz="1200" dirty="0"/>
          </a:p>
          <a:p>
            <a:pPr marL="742950" lvl="1" indent="-285750">
              <a:buFont typeface="Arial" panose="020B0604020202020204" pitchFamily="34" charset="0"/>
              <a:buChar char="•"/>
            </a:pPr>
            <a:r>
              <a:rPr lang="en-GB" sz="2400" dirty="0"/>
              <a:t>Politics - think 8 wars plus Russia/Ukraine, Venezuela, Iran, Greenland, NATO, UN, Immigration</a:t>
            </a:r>
          </a:p>
          <a:p>
            <a:pPr marL="742950" lvl="1" indent="-285750">
              <a:buFont typeface="Arial" panose="020B0604020202020204" pitchFamily="34" charset="0"/>
              <a:buChar char="•"/>
            </a:pPr>
            <a:r>
              <a:rPr lang="en-GB" sz="2400" dirty="0"/>
              <a:t>Economies – Fed interference over interest rates (monetary) &amp; his </a:t>
            </a:r>
            <a:r>
              <a:rPr lang="en-GB" sz="1200" b="0" i="0" kern="1200" dirty="0">
                <a:solidFill>
                  <a:schemeClr val="tx1"/>
                </a:solidFill>
                <a:effectLst/>
                <a:latin typeface="+mn-lt"/>
                <a:ea typeface="+mn-ea"/>
                <a:cs typeface="+mn-cs"/>
              </a:rPr>
              <a:t>"One Big Beautiful Bill“ (fiscal)</a:t>
            </a:r>
            <a:endParaRPr lang="en-GB" sz="2400" dirty="0"/>
          </a:p>
          <a:p>
            <a:pPr marL="742950" lvl="1" indent="-285750">
              <a:buFont typeface="Arial" panose="020B0604020202020204" pitchFamily="34" charset="0"/>
              <a:buChar char="•"/>
            </a:pPr>
            <a:r>
              <a:rPr lang="en-GB" sz="2400" dirty="0"/>
              <a:t>Trade – Tariffs &amp; Sanctions, rare earth mineral deals, oil</a:t>
            </a:r>
          </a:p>
          <a:p>
            <a:pPr marL="742950" lvl="1" indent="-285750">
              <a:buFont typeface="Arial" panose="020B0604020202020204" pitchFamily="34" charset="0"/>
              <a:buChar char="•"/>
            </a:pPr>
            <a:r>
              <a:rPr lang="en-GB" sz="2400" dirty="0"/>
              <a:t>Markets – natural consequence of disrupting the above 3</a:t>
            </a:r>
          </a:p>
          <a:p>
            <a:endParaRPr lang="en-GB" sz="2400" dirty="0"/>
          </a:p>
          <a:p>
            <a:pPr marL="285750" indent="-285750">
              <a:buFont typeface="Arial" panose="020B0604020202020204" pitchFamily="34" charset="0"/>
              <a:buChar char="•"/>
            </a:pPr>
            <a:r>
              <a:rPr lang="en-GB" sz="2400" dirty="0"/>
              <a:t>TACO? – A necessary safety valve for markets &amp; economic growth which are essential for his success</a:t>
            </a:r>
          </a:p>
          <a:p>
            <a:endParaRPr lang="en-GB" dirty="0"/>
          </a:p>
          <a:p>
            <a:endParaRPr lang="en-US" dirty="0"/>
          </a:p>
        </p:txBody>
      </p:sp>
      <p:sp>
        <p:nvSpPr>
          <p:cNvPr id="4" name="Slide Number Placeholder 3">
            <a:extLst>
              <a:ext uri="{FF2B5EF4-FFF2-40B4-BE49-F238E27FC236}">
                <a16:creationId xmlns:a16="http://schemas.microsoft.com/office/drawing/2014/main" id="{A7E914D8-EE48-CDDE-97CB-2A04DE01F7BA}"/>
              </a:ext>
            </a:extLst>
          </p:cNvPr>
          <p:cNvSpPr>
            <a:spLocks noGrp="1"/>
          </p:cNvSpPr>
          <p:nvPr>
            <p:ph type="sldNum" sz="quarter" idx="5"/>
          </p:nvPr>
        </p:nvSpPr>
        <p:spPr/>
        <p:txBody>
          <a:bodyPr/>
          <a:lstStyle/>
          <a:p>
            <a:fld id="{13BE2095-C34C-49AF-BC71-4388B626E71E}" type="slidenum">
              <a:rPr lang="en-GB" smtClean="0"/>
              <a:t>31</a:t>
            </a:fld>
            <a:endParaRPr lang="en-GB"/>
          </a:p>
        </p:txBody>
      </p:sp>
    </p:spTree>
    <p:extLst>
      <p:ext uri="{BB962C8B-B14F-4D97-AF65-F5344CB8AC3E}">
        <p14:creationId xmlns:p14="http://schemas.microsoft.com/office/powerpoint/2010/main" val="33125698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GB" dirty="0"/>
              <a:t>Real GDP Growth = above inflation, nominal = before inflation, e.g. UK nominal GDP growth for year to end of Q3 2025 = 4.8%, but only 1.3% real GDP as inflation was 3.5%.</a:t>
            </a:r>
          </a:p>
          <a:p>
            <a:endParaRPr lang="en-GB" dirty="0"/>
          </a:p>
          <a:p>
            <a:r>
              <a:rPr lang="en-US" dirty="0"/>
              <a:t>Inflation moderating – not out of the woods yet, but the clearing is in sight.</a:t>
            </a:r>
          </a:p>
          <a:p>
            <a:endParaRPr lang="en-US" dirty="0"/>
          </a:p>
          <a:p>
            <a:r>
              <a:rPr lang="en-US" dirty="0"/>
              <a:t>Unemployment – slightly higher but generally holding up.</a:t>
            </a:r>
            <a:endParaRPr lang="en-GB" dirty="0"/>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32</a:t>
            </a:fld>
            <a:endParaRPr lang="en-GB"/>
          </a:p>
        </p:txBody>
      </p:sp>
    </p:spTree>
    <p:extLst>
      <p:ext uri="{BB962C8B-B14F-4D97-AF65-F5344CB8AC3E}">
        <p14:creationId xmlns:p14="http://schemas.microsoft.com/office/powerpoint/2010/main" val="564636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GB" dirty="0"/>
              <a:t>Real GDP Growth = above inflation, nominal = before inflation, e.g. UK nominal GDP growth for year to end of Q3 2025 = 4.8%, but only 1.3% real GDP as inflation was 3.5%.</a:t>
            </a:r>
          </a:p>
          <a:p>
            <a:endParaRPr lang="en-GB" dirty="0"/>
          </a:p>
          <a:p>
            <a:r>
              <a:rPr lang="en-US" dirty="0"/>
              <a:t>Inflation moderating – not out of the woods yet, but the clearing is in sight.</a:t>
            </a:r>
          </a:p>
          <a:p>
            <a:endParaRPr lang="en-US" dirty="0"/>
          </a:p>
          <a:p>
            <a:r>
              <a:rPr lang="en-US" dirty="0"/>
              <a:t>Unemployment – slightly higher but generally holding up.</a:t>
            </a:r>
            <a:endParaRPr lang="en-GB" dirty="0"/>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33</a:t>
            </a:fld>
            <a:endParaRPr lang="en-GB"/>
          </a:p>
        </p:txBody>
      </p:sp>
    </p:spTree>
    <p:extLst>
      <p:ext uri="{BB962C8B-B14F-4D97-AF65-F5344CB8AC3E}">
        <p14:creationId xmlns:p14="http://schemas.microsoft.com/office/powerpoint/2010/main" val="3847374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GB" dirty="0"/>
              <a:t>Real GDP Growth = above inflation, nominal = before inflation, e.g. UK nominal GDP growth for year to end of Q3 2025 = 4.8%, but only 1.3% real GDP as inflation was 3.5%.</a:t>
            </a:r>
          </a:p>
          <a:p>
            <a:endParaRPr lang="en-GB" dirty="0"/>
          </a:p>
          <a:p>
            <a:r>
              <a:rPr lang="en-US" dirty="0"/>
              <a:t>Inflation moderating – not out of the woods yet, but the clearing is in sight.</a:t>
            </a:r>
          </a:p>
          <a:p>
            <a:endParaRPr lang="en-US" dirty="0"/>
          </a:p>
          <a:p>
            <a:r>
              <a:rPr lang="en-US" dirty="0"/>
              <a:t>Unemployment – slightly higher but generally holding up.</a:t>
            </a:r>
            <a:endParaRPr lang="en-GB" dirty="0"/>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34</a:t>
            </a:fld>
            <a:endParaRPr lang="en-GB"/>
          </a:p>
        </p:txBody>
      </p:sp>
    </p:spTree>
    <p:extLst>
      <p:ext uri="{BB962C8B-B14F-4D97-AF65-F5344CB8AC3E}">
        <p14:creationId xmlns:p14="http://schemas.microsoft.com/office/powerpoint/2010/main" val="3186963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GB" dirty="0"/>
              <a:t>Real GDP Growth = above inflation, nominal = before inflation, e.g. UK nominal GDP growth for year to end of Q3 2025 = 4.8%, but only 1.3% real GDP as inflation was 3.5%.</a:t>
            </a:r>
          </a:p>
          <a:p>
            <a:endParaRPr lang="en-GB" dirty="0"/>
          </a:p>
          <a:p>
            <a:r>
              <a:rPr lang="en-US" dirty="0"/>
              <a:t>Inflation moderating – not out of the woods yet, but the clearing is in sight.</a:t>
            </a:r>
          </a:p>
          <a:p>
            <a:endParaRPr lang="en-US" dirty="0"/>
          </a:p>
          <a:p>
            <a:r>
              <a:rPr lang="en-US" dirty="0"/>
              <a:t>Unemployment – slightly higher but generally holding up.</a:t>
            </a:r>
            <a:endParaRPr lang="en-GB" dirty="0"/>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35</a:t>
            </a:fld>
            <a:endParaRPr lang="en-GB"/>
          </a:p>
        </p:txBody>
      </p:sp>
    </p:spTree>
    <p:extLst>
      <p:ext uri="{BB962C8B-B14F-4D97-AF65-F5344CB8AC3E}">
        <p14:creationId xmlns:p14="http://schemas.microsoft.com/office/powerpoint/2010/main" val="20577191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GB" dirty="0"/>
              <a:t>Real GDP Growth = above inflation, nominal = before inflation, e.g. UK nominal GDP growth for year to end of Q3 2025 = 4.8%, but only 1.3% real GDP as inflation was 3.5%.</a:t>
            </a:r>
          </a:p>
          <a:p>
            <a:endParaRPr lang="en-GB" dirty="0"/>
          </a:p>
          <a:p>
            <a:r>
              <a:rPr lang="en-US" dirty="0"/>
              <a:t>Inflation moderating – not out of the woods yet, but the clearing is in sight.</a:t>
            </a:r>
          </a:p>
          <a:p>
            <a:endParaRPr lang="en-US" dirty="0"/>
          </a:p>
          <a:p>
            <a:r>
              <a:rPr lang="en-US" dirty="0"/>
              <a:t>Unemployment – slightly higher but generally holding up.</a:t>
            </a:r>
            <a:endParaRPr lang="en-GB" dirty="0"/>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36</a:t>
            </a:fld>
            <a:endParaRPr lang="en-GB"/>
          </a:p>
        </p:txBody>
      </p:sp>
    </p:spTree>
    <p:extLst>
      <p:ext uri="{BB962C8B-B14F-4D97-AF65-F5344CB8AC3E}">
        <p14:creationId xmlns:p14="http://schemas.microsoft.com/office/powerpoint/2010/main" val="39993529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GB" dirty="0"/>
              <a:t>Good year across the board for equities, but the wobble was a short-lived bear market for some (correction &gt;20% - S&amp;P 500 in Sterling over 3 months)</a:t>
            </a:r>
          </a:p>
          <a:p>
            <a:endParaRPr lang="en-GB" dirty="0"/>
          </a:p>
          <a:p>
            <a:r>
              <a:rPr lang="en-GB" dirty="0"/>
              <a:t>UK did better, pipped by Europe; China was doing great but fizzled out towards the end.</a:t>
            </a:r>
          </a:p>
          <a:p>
            <a:endParaRPr lang="en-GB" dirty="0"/>
          </a:p>
          <a:p>
            <a:r>
              <a:rPr lang="en-GB" dirty="0"/>
              <a:t>Bonds (in blue) and alternatives (in green) provided a decent full year return of 7-8%; however, they provided excellent short-term support when equities tanked in April. If you were withdrawing money during these 3 months you would have been glad of them.</a:t>
            </a:r>
          </a:p>
          <a:p>
            <a:endParaRPr lang="en-GB" dirty="0"/>
          </a:p>
          <a:p>
            <a:r>
              <a:rPr lang="en-GB" dirty="0"/>
              <a:t>Gold &amp; Silver became the new Bitcoin, whilst Bitcoin was all volatility &amp; no return. We had been monitoring precious metals since before 2025 and jumped in during October just before things got really exciting with exposure via a Global Mining ETF.</a:t>
            </a:r>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37</a:t>
            </a:fld>
            <a:endParaRPr lang="en-GB"/>
          </a:p>
        </p:txBody>
      </p:sp>
    </p:spTree>
    <p:extLst>
      <p:ext uri="{BB962C8B-B14F-4D97-AF65-F5344CB8AC3E}">
        <p14:creationId xmlns:p14="http://schemas.microsoft.com/office/powerpoint/2010/main" val="38402945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GB" dirty="0"/>
              <a:t>Good year across the board for equities, but the wobble was a short-lived bear market for some (correction &gt;20% - S&amp;P 500 in Sterling over 3 months)</a:t>
            </a:r>
          </a:p>
          <a:p>
            <a:endParaRPr lang="en-GB" dirty="0"/>
          </a:p>
          <a:p>
            <a:r>
              <a:rPr lang="en-GB" dirty="0"/>
              <a:t>UK did better, pipped by Europe; China was doing great but fizzled out towards the end.</a:t>
            </a:r>
          </a:p>
          <a:p>
            <a:endParaRPr lang="en-GB" dirty="0"/>
          </a:p>
          <a:p>
            <a:r>
              <a:rPr lang="en-GB" dirty="0"/>
              <a:t>Bonds (in blue) and alternatives (in green) provided a decent full year return of 7-8%; however, they provided excellent short-term support when equities tanked in April. If you were withdrawing money during these 3 months you would have been glad of them.</a:t>
            </a:r>
          </a:p>
          <a:p>
            <a:endParaRPr lang="en-GB" dirty="0"/>
          </a:p>
          <a:p>
            <a:r>
              <a:rPr lang="en-GB" dirty="0"/>
              <a:t>Gold &amp; Silver became the new Bitcoin, whilst Bitcoin was all volatility &amp; no return. We had been monitoring precious metals since before 2025 and jumped in during October just before things got really exciting with exposure via a Global Mining ETF.</a:t>
            </a:r>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38</a:t>
            </a:fld>
            <a:endParaRPr lang="en-GB"/>
          </a:p>
        </p:txBody>
      </p:sp>
    </p:spTree>
    <p:extLst>
      <p:ext uri="{BB962C8B-B14F-4D97-AF65-F5344CB8AC3E}">
        <p14:creationId xmlns:p14="http://schemas.microsoft.com/office/powerpoint/2010/main" val="25791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GB" dirty="0"/>
              <a:t>Good year across the board for equities, but the wobble was a short-lived bear market for some (correction &gt;20% - S&amp;P 500 in Sterling over 3 months)</a:t>
            </a:r>
          </a:p>
          <a:p>
            <a:endParaRPr lang="en-GB" dirty="0"/>
          </a:p>
          <a:p>
            <a:r>
              <a:rPr lang="en-GB" dirty="0"/>
              <a:t>UK did better, pipped by Europe; China was doing great but fizzled out towards the end.</a:t>
            </a:r>
          </a:p>
          <a:p>
            <a:endParaRPr lang="en-GB" dirty="0"/>
          </a:p>
          <a:p>
            <a:r>
              <a:rPr lang="en-GB" dirty="0"/>
              <a:t>Bonds (in blue) and alternatives (in green) provided a decent full year return of 7-8%; however, they provided excellent short-term support when equities tanked in April. If you were withdrawing money during these 3 months you would have been glad of them.</a:t>
            </a:r>
          </a:p>
          <a:p>
            <a:endParaRPr lang="en-GB" dirty="0"/>
          </a:p>
          <a:p>
            <a:r>
              <a:rPr lang="en-GB" dirty="0"/>
              <a:t>Gold &amp; Silver became the new Bitcoin, whilst Bitcoin was all volatility &amp; no return. We had been monitoring precious metals since before 2025 and jumped in during October just before things got really exciting with exposure via a Global Mining ETF.</a:t>
            </a:r>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39</a:t>
            </a:fld>
            <a:endParaRPr lang="en-GB"/>
          </a:p>
        </p:txBody>
      </p:sp>
    </p:spTree>
    <p:extLst>
      <p:ext uri="{BB962C8B-B14F-4D97-AF65-F5344CB8AC3E}">
        <p14:creationId xmlns:p14="http://schemas.microsoft.com/office/powerpoint/2010/main" val="2301936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BE2095-C34C-49AF-BC71-4388B626E71E}" type="slidenum">
              <a:rPr lang="en-GB" smtClean="0"/>
              <a:t>4</a:t>
            </a:fld>
            <a:endParaRPr lang="en-GB"/>
          </a:p>
        </p:txBody>
      </p:sp>
    </p:spTree>
    <p:extLst>
      <p:ext uri="{BB962C8B-B14F-4D97-AF65-F5344CB8AC3E}">
        <p14:creationId xmlns:p14="http://schemas.microsoft.com/office/powerpoint/2010/main" val="27061117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GB" dirty="0"/>
              <a:t>Good year across the board for equities, but the wobble was a short-lived bear market for some (correction &gt;20% - S&amp;P 500 in Sterling over 3 months)</a:t>
            </a:r>
          </a:p>
          <a:p>
            <a:endParaRPr lang="en-GB" dirty="0"/>
          </a:p>
          <a:p>
            <a:r>
              <a:rPr lang="en-GB" dirty="0"/>
              <a:t>UK did better, pipped by Europe; China was doing great but fizzled out towards the end.</a:t>
            </a:r>
          </a:p>
          <a:p>
            <a:endParaRPr lang="en-GB" dirty="0"/>
          </a:p>
          <a:p>
            <a:r>
              <a:rPr lang="en-GB" dirty="0"/>
              <a:t>Bonds (in blue) and alternatives (in green) provided a decent full year return of 7-8%; however, they provided excellent short-term support when equities tanked in April. If you were withdrawing money during these 3 months you would have been glad of them.</a:t>
            </a:r>
          </a:p>
          <a:p>
            <a:endParaRPr lang="en-GB" dirty="0"/>
          </a:p>
          <a:p>
            <a:r>
              <a:rPr lang="en-GB" dirty="0"/>
              <a:t>Gold &amp; Silver became the new Bitcoin, whilst Bitcoin was all volatility &amp; no return. We had been monitoring precious metals since before 2025 and jumped in during October just before things got really exciting with exposure via a Global Mining ETF.</a:t>
            </a:r>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40</a:t>
            </a:fld>
            <a:endParaRPr lang="en-GB"/>
          </a:p>
        </p:txBody>
      </p:sp>
    </p:spTree>
    <p:extLst>
      <p:ext uri="{BB962C8B-B14F-4D97-AF65-F5344CB8AC3E}">
        <p14:creationId xmlns:p14="http://schemas.microsoft.com/office/powerpoint/2010/main" val="1433386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GB" dirty="0"/>
              <a:t>Good year across the board for equities, but the wobble was a short-lived bear market for some (correction &gt;20% - S&amp;P 500 in Sterling over 3 months)</a:t>
            </a:r>
          </a:p>
          <a:p>
            <a:endParaRPr lang="en-GB" dirty="0"/>
          </a:p>
          <a:p>
            <a:r>
              <a:rPr lang="en-GB" dirty="0"/>
              <a:t>UK did better, pipped by Europe; China was doing great but fizzled out towards the end.</a:t>
            </a:r>
          </a:p>
          <a:p>
            <a:endParaRPr lang="en-GB" dirty="0"/>
          </a:p>
          <a:p>
            <a:r>
              <a:rPr lang="en-GB" dirty="0"/>
              <a:t>Bonds (in blue) and alternatives (in green) provided a decent full year return of 7-8%; however, they provided excellent short-term support when equities tanked in April. If you were withdrawing money during these 3 months you would have been glad of them.</a:t>
            </a:r>
          </a:p>
          <a:p>
            <a:endParaRPr lang="en-GB" dirty="0"/>
          </a:p>
          <a:p>
            <a:r>
              <a:rPr lang="en-GB" dirty="0"/>
              <a:t>Gold &amp; Silver became the new Bitcoin, whilst Bitcoin was all volatility &amp; no return. We had been monitoring precious metals since before 2025 and jumped in during October just before things got really exciting with exposure via a Global Mining ETF.</a:t>
            </a:r>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41</a:t>
            </a:fld>
            <a:endParaRPr lang="en-GB"/>
          </a:p>
        </p:txBody>
      </p:sp>
    </p:spTree>
    <p:extLst>
      <p:ext uri="{BB962C8B-B14F-4D97-AF65-F5344CB8AC3E}">
        <p14:creationId xmlns:p14="http://schemas.microsoft.com/office/powerpoint/2010/main" val="27333818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GB" dirty="0"/>
              <a:t>Good year across the board for equities, but the wobble was a short-lived bear market for some (correction &gt;20% - S&amp;P 500 in Sterling over 3 months)</a:t>
            </a:r>
          </a:p>
          <a:p>
            <a:endParaRPr lang="en-GB" dirty="0"/>
          </a:p>
          <a:p>
            <a:r>
              <a:rPr lang="en-GB" dirty="0"/>
              <a:t>UK did better, pipped by Europe; China was doing great but fizzled out towards the end.</a:t>
            </a:r>
          </a:p>
          <a:p>
            <a:endParaRPr lang="en-GB" dirty="0"/>
          </a:p>
          <a:p>
            <a:r>
              <a:rPr lang="en-GB" dirty="0"/>
              <a:t>Bonds (in blue) and alternatives (in green) provided a decent full year return of 7-8%; however, they provided excellent short-term support when equities tanked in April. If you were withdrawing money during these 3 months you would have been glad of them.</a:t>
            </a:r>
          </a:p>
          <a:p>
            <a:endParaRPr lang="en-GB" dirty="0"/>
          </a:p>
          <a:p>
            <a:r>
              <a:rPr lang="en-GB" dirty="0"/>
              <a:t>Gold &amp; Silver became the new Bitcoin, whilst Bitcoin was all volatility &amp; no return. We had been monitoring precious metals since before 2025 and jumped in during October just before things got really exciting with exposure via a Global Mining ETF.</a:t>
            </a:r>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42</a:t>
            </a:fld>
            <a:endParaRPr lang="en-GB"/>
          </a:p>
        </p:txBody>
      </p:sp>
    </p:spTree>
    <p:extLst>
      <p:ext uri="{BB962C8B-B14F-4D97-AF65-F5344CB8AC3E}">
        <p14:creationId xmlns:p14="http://schemas.microsoft.com/office/powerpoint/2010/main" val="13352782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GB" dirty="0"/>
              <a:t>Good year across the board for equities, but the wobble was a short-lived bear market for some (correction &gt;20% - S&amp;P 500 in Sterling over 3 months)</a:t>
            </a:r>
          </a:p>
          <a:p>
            <a:endParaRPr lang="en-GB" dirty="0"/>
          </a:p>
          <a:p>
            <a:r>
              <a:rPr lang="en-GB" dirty="0"/>
              <a:t>UK did better, pipped by Europe; China was doing great but fizzled out towards the end.</a:t>
            </a:r>
          </a:p>
          <a:p>
            <a:endParaRPr lang="en-GB" dirty="0"/>
          </a:p>
          <a:p>
            <a:r>
              <a:rPr lang="en-GB" dirty="0"/>
              <a:t>Bonds (in blue) and alternatives (in green) provided a decent full year return of 7-8%; however, they provided excellent short-term support when equities tanked in April. If you were withdrawing money during these 3 months you would have been glad of them.</a:t>
            </a:r>
          </a:p>
          <a:p>
            <a:endParaRPr lang="en-GB" dirty="0"/>
          </a:p>
          <a:p>
            <a:r>
              <a:rPr lang="en-GB" dirty="0"/>
              <a:t>Gold &amp; Silver became the new Bitcoin, whilst Bitcoin was all volatility &amp; no return. We had been monitoring precious metals since before 2025 and jumped in during October just before things got really exciting with exposure via a Global Mining ETF.</a:t>
            </a:r>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43</a:t>
            </a:fld>
            <a:endParaRPr lang="en-GB"/>
          </a:p>
        </p:txBody>
      </p:sp>
    </p:spTree>
    <p:extLst>
      <p:ext uri="{BB962C8B-B14F-4D97-AF65-F5344CB8AC3E}">
        <p14:creationId xmlns:p14="http://schemas.microsoft.com/office/powerpoint/2010/main" val="1610250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GB" dirty="0"/>
              <a:t>Good year across the board for equities, but the wobble was a short-lived bear market for some (correction &gt;20% - S&amp;P 500 in Sterling over 3 months)</a:t>
            </a:r>
          </a:p>
          <a:p>
            <a:endParaRPr lang="en-GB" dirty="0"/>
          </a:p>
          <a:p>
            <a:r>
              <a:rPr lang="en-GB" dirty="0"/>
              <a:t>UK did better, pipped by Europe; China was doing great but fizzled out towards the end.</a:t>
            </a:r>
          </a:p>
          <a:p>
            <a:endParaRPr lang="en-GB" dirty="0"/>
          </a:p>
          <a:p>
            <a:r>
              <a:rPr lang="en-GB" dirty="0"/>
              <a:t>Bonds (in blue) and alternatives (in green) provided a decent full year return of 7-8%; however, they provided excellent short-term support when equities tanked in April. If you were withdrawing money during these 3 months you would have been glad of them.</a:t>
            </a:r>
          </a:p>
          <a:p>
            <a:endParaRPr lang="en-GB" dirty="0"/>
          </a:p>
          <a:p>
            <a:r>
              <a:rPr lang="en-GB" dirty="0"/>
              <a:t>Gold &amp; Silver became the new Bitcoin, whilst Bitcoin was all volatility &amp; no return. We had been monitoring precious metals since before 2025 and jumped in during October just before things got really exciting with exposure via a Global Mining ETF.</a:t>
            </a:r>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44</a:t>
            </a:fld>
            <a:endParaRPr lang="en-GB"/>
          </a:p>
        </p:txBody>
      </p:sp>
    </p:spTree>
    <p:extLst>
      <p:ext uri="{BB962C8B-B14F-4D97-AF65-F5344CB8AC3E}">
        <p14:creationId xmlns:p14="http://schemas.microsoft.com/office/powerpoint/2010/main" val="4235302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GB" dirty="0"/>
              <a:t>Good year across the board for equities, but the wobble was a short-lived bear market for some (correction &gt;20% - S&amp;P 500 in Sterling over 3 months)</a:t>
            </a:r>
          </a:p>
          <a:p>
            <a:endParaRPr lang="en-GB" dirty="0"/>
          </a:p>
          <a:p>
            <a:r>
              <a:rPr lang="en-GB" dirty="0"/>
              <a:t>UK did better, pipped by Europe; China was doing great but fizzled out towards the end.</a:t>
            </a:r>
          </a:p>
          <a:p>
            <a:endParaRPr lang="en-GB" dirty="0"/>
          </a:p>
          <a:p>
            <a:r>
              <a:rPr lang="en-GB" dirty="0"/>
              <a:t>Bonds (in blue) and alternatives (in green) provided a decent full year return of 7-8%; however, they provided excellent short-term support when equities tanked in April. If you were withdrawing money during these 3 months you would have been glad of them.</a:t>
            </a:r>
          </a:p>
          <a:p>
            <a:endParaRPr lang="en-GB" dirty="0"/>
          </a:p>
          <a:p>
            <a:r>
              <a:rPr lang="en-GB" dirty="0"/>
              <a:t>Gold &amp; Silver became the new Bitcoin, whilst Bitcoin was all volatility &amp; no return. We had been monitoring precious metals since before 2025 and jumped in during October just before things got really exciting with exposure via a Global Mining ETF.</a:t>
            </a:r>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45</a:t>
            </a:fld>
            <a:endParaRPr lang="en-GB"/>
          </a:p>
        </p:txBody>
      </p:sp>
    </p:spTree>
    <p:extLst>
      <p:ext uri="{BB962C8B-B14F-4D97-AF65-F5344CB8AC3E}">
        <p14:creationId xmlns:p14="http://schemas.microsoft.com/office/powerpoint/2010/main" val="19000437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GB" dirty="0"/>
              <a:t>Good year across the board for equities, but the wobble was a short-lived bear market for some (correction &gt;20% - S&amp;P 500 in Sterling over 3 months)</a:t>
            </a:r>
          </a:p>
          <a:p>
            <a:endParaRPr lang="en-GB" dirty="0"/>
          </a:p>
          <a:p>
            <a:r>
              <a:rPr lang="en-GB" dirty="0"/>
              <a:t>UK did better, pipped by Europe; China was doing great but fizzled out towards the end.</a:t>
            </a:r>
          </a:p>
          <a:p>
            <a:endParaRPr lang="en-GB" dirty="0"/>
          </a:p>
          <a:p>
            <a:r>
              <a:rPr lang="en-GB" dirty="0"/>
              <a:t>Bonds (in blue) and alternatives (in green) provided a decent full year return of 7-8%; however, they provided excellent short-term support when equities tanked in April. If you were withdrawing money during these 3 months you would have been glad of them.</a:t>
            </a:r>
          </a:p>
          <a:p>
            <a:endParaRPr lang="en-GB" dirty="0"/>
          </a:p>
          <a:p>
            <a:r>
              <a:rPr lang="en-GB" dirty="0"/>
              <a:t>Gold &amp; Silver became the new Bitcoin, whilst Bitcoin was all volatility &amp; no return. We had been monitoring precious metals since before 2025 and jumped in during October just before things got really exciting with exposure via a Global Mining ETF.</a:t>
            </a:r>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46</a:t>
            </a:fld>
            <a:endParaRPr lang="en-GB"/>
          </a:p>
        </p:txBody>
      </p:sp>
    </p:spTree>
    <p:extLst>
      <p:ext uri="{BB962C8B-B14F-4D97-AF65-F5344CB8AC3E}">
        <p14:creationId xmlns:p14="http://schemas.microsoft.com/office/powerpoint/2010/main" val="1044909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C75C7-9FCA-F3A1-1E91-E8AC7B7FD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5B887-F07D-B824-7F19-DAD4251DB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C5159-C687-BC7A-5FA8-0E339C92C893}"/>
              </a:ext>
            </a:extLst>
          </p:cNvPr>
          <p:cNvSpPr>
            <a:spLocks noGrp="1"/>
          </p:cNvSpPr>
          <p:nvPr>
            <p:ph type="body" idx="1"/>
          </p:nvPr>
        </p:nvSpPr>
        <p:spPr/>
        <p:txBody>
          <a:bodyPr/>
          <a:lstStyle/>
          <a:p>
            <a:r>
              <a:rPr lang="en-GB" dirty="0"/>
              <a:t>Trump’s tariffs were introduced to </a:t>
            </a:r>
            <a:r>
              <a:rPr lang="en-US" sz="1200" b="0" i="0" kern="1200" dirty="0">
                <a:solidFill>
                  <a:schemeClr val="tx1"/>
                </a:solidFill>
                <a:effectLst/>
                <a:latin typeface="+mn-lt"/>
                <a:ea typeface="+mn-ea"/>
                <a:cs typeface="+mn-cs"/>
              </a:rPr>
              <a:t>address trade imbalances, protect American industries &amp; pressure trading partners on issues like unfair practices &amp; national security.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They also handily bring in tax revenues to replace taxes cut in his “One Big Beautiful Bill”</a:t>
            </a:r>
          </a:p>
          <a:p>
            <a:endParaRPr lang="en-US" sz="1200" b="0" i="0" kern="1200" dirty="0">
              <a:solidFill>
                <a:schemeClr val="tx1"/>
              </a:solidFill>
              <a:effectLst/>
              <a:latin typeface="+mn-lt"/>
              <a:ea typeface="+mn-ea"/>
              <a:cs typeface="+mn-cs"/>
            </a:endParaRPr>
          </a:p>
          <a:p>
            <a:r>
              <a:rPr lang="en-US" dirty="0"/>
              <a:t>However, they take global trade with the US back to the 1940s in terms of the scale of tariffs due.</a:t>
            </a:r>
          </a:p>
          <a:p>
            <a:endParaRPr lang="en-US" dirty="0"/>
          </a:p>
          <a:p>
            <a:r>
              <a:rPr lang="en-US" dirty="0"/>
              <a:t>The tariffs that have been settled on to date are much lower than those outlined last April but are still meaningful.</a:t>
            </a:r>
          </a:p>
          <a:p>
            <a:endParaRPr lang="en-US" dirty="0"/>
          </a:p>
          <a:p>
            <a:r>
              <a:rPr lang="en-US" dirty="0"/>
              <a:t>2025 tariff receipts surged by $118 billion (153%), which some estimates say may narrow the 2025 budget deficit slightly to $1.8 trillion (but still roughly twice what it was in 2019).</a:t>
            </a:r>
          </a:p>
          <a:p>
            <a:endParaRPr lang="en-GB" dirty="0"/>
          </a:p>
          <a:p>
            <a:endParaRPr lang="en-US" dirty="0"/>
          </a:p>
        </p:txBody>
      </p:sp>
      <p:sp>
        <p:nvSpPr>
          <p:cNvPr id="4" name="Slide Number Placeholder 3">
            <a:extLst>
              <a:ext uri="{FF2B5EF4-FFF2-40B4-BE49-F238E27FC236}">
                <a16:creationId xmlns:a16="http://schemas.microsoft.com/office/drawing/2014/main" id="{DEF64993-EB53-EEE4-51F7-0915A964DA53}"/>
              </a:ext>
            </a:extLst>
          </p:cNvPr>
          <p:cNvSpPr>
            <a:spLocks noGrp="1"/>
          </p:cNvSpPr>
          <p:nvPr>
            <p:ph type="sldNum" sz="quarter" idx="5"/>
          </p:nvPr>
        </p:nvSpPr>
        <p:spPr/>
        <p:txBody>
          <a:bodyPr/>
          <a:lstStyle/>
          <a:p>
            <a:fld id="{13BE2095-C34C-49AF-BC71-4388B626E71E}" type="slidenum">
              <a:rPr lang="en-GB" smtClean="0"/>
              <a:t>47</a:t>
            </a:fld>
            <a:endParaRPr lang="en-GB"/>
          </a:p>
        </p:txBody>
      </p:sp>
    </p:spTree>
    <p:extLst>
      <p:ext uri="{BB962C8B-B14F-4D97-AF65-F5344CB8AC3E}">
        <p14:creationId xmlns:p14="http://schemas.microsoft.com/office/powerpoint/2010/main" val="34549869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C75C7-9FCA-F3A1-1E91-E8AC7B7FD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75B887-F07D-B824-7F19-DAD4251DB2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6C5159-C687-BC7A-5FA8-0E339C92C893}"/>
              </a:ext>
            </a:extLst>
          </p:cNvPr>
          <p:cNvSpPr>
            <a:spLocks noGrp="1"/>
          </p:cNvSpPr>
          <p:nvPr>
            <p:ph type="body" idx="1"/>
          </p:nvPr>
        </p:nvSpPr>
        <p:spPr/>
        <p:txBody>
          <a:bodyPr/>
          <a:lstStyle/>
          <a:p>
            <a:r>
              <a:rPr lang="en-GB" dirty="0"/>
              <a:t>Trump’s tariffs were introduced to </a:t>
            </a:r>
            <a:r>
              <a:rPr lang="en-US" sz="1200" b="0" i="0" kern="1200" dirty="0">
                <a:solidFill>
                  <a:schemeClr val="tx1"/>
                </a:solidFill>
                <a:effectLst/>
                <a:latin typeface="+mn-lt"/>
                <a:ea typeface="+mn-ea"/>
                <a:cs typeface="+mn-cs"/>
              </a:rPr>
              <a:t>address trade imbalances, protect American industries &amp; pressure trading partners on issues like unfair practices &amp; national security.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They also handily bring in tax revenues to replace taxes cut in his “One Big Beautiful Bill”</a:t>
            </a:r>
          </a:p>
          <a:p>
            <a:endParaRPr lang="en-US" sz="1200" b="0" i="0" kern="1200" dirty="0">
              <a:solidFill>
                <a:schemeClr val="tx1"/>
              </a:solidFill>
              <a:effectLst/>
              <a:latin typeface="+mn-lt"/>
              <a:ea typeface="+mn-ea"/>
              <a:cs typeface="+mn-cs"/>
            </a:endParaRPr>
          </a:p>
          <a:p>
            <a:r>
              <a:rPr lang="en-US" dirty="0"/>
              <a:t>However, they take global trade with the US back to the 1940s in terms of the scale of tariffs due.</a:t>
            </a:r>
          </a:p>
          <a:p>
            <a:endParaRPr lang="en-US" dirty="0"/>
          </a:p>
          <a:p>
            <a:r>
              <a:rPr lang="en-US" dirty="0"/>
              <a:t>The tariffs that have been settled on to date are much lower than those outlined last April but are still meaningful.</a:t>
            </a:r>
          </a:p>
          <a:p>
            <a:endParaRPr lang="en-US" dirty="0"/>
          </a:p>
          <a:p>
            <a:r>
              <a:rPr lang="en-US" dirty="0"/>
              <a:t>2025 tariff receipts surged by $118 billion (153%), which some estimates say may narrow the 2025 budget deficit slightly to $1.8 trillion (but still roughly twice what it was in 2019).</a:t>
            </a:r>
          </a:p>
          <a:p>
            <a:endParaRPr lang="en-GB" dirty="0"/>
          </a:p>
          <a:p>
            <a:endParaRPr lang="en-US" dirty="0"/>
          </a:p>
        </p:txBody>
      </p:sp>
      <p:sp>
        <p:nvSpPr>
          <p:cNvPr id="4" name="Slide Number Placeholder 3">
            <a:extLst>
              <a:ext uri="{FF2B5EF4-FFF2-40B4-BE49-F238E27FC236}">
                <a16:creationId xmlns:a16="http://schemas.microsoft.com/office/drawing/2014/main" id="{DEF64993-EB53-EEE4-51F7-0915A964DA53}"/>
              </a:ext>
            </a:extLst>
          </p:cNvPr>
          <p:cNvSpPr>
            <a:spLocks noGrp="1"/>
          </p:cNvSpPr>
          <p:nvPr>
            <p:ph type="sldNum" sz="quarter" idx="5"/>
          </p:nvPr>
        </p:nvSpPr>
        <p:spPr/>
        <p:txBody>
          <a:bodyPr/>
          <a:lstStyle/>
          <a:p>
            <a:fld id="{13BE2095-C34C-49AF-BC71-4388B626E71E}" type="slidenum">
              <a:rPr lang="en-GB" smtClean="0"/>
              <a:t>48</a:t>
            </a:fld>
            <a:endParaRPr lang="en-GB"/>
          </a:p>
        </p:txBody>
      </p:sp>
    </p:spTree>
    <p:extLst>
      <p:ext uri="{BB962C8B-B14F-4D97-AF65-F5344CB8AC3E}">
        <p14:creationId xmlns:p14="http://schemas.microsoft.com/office/powerpoint/2010/main" val="23818978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EF148D-D560-0360-10C1-78922965C1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AAE7C4-9D75-E912-762B-E58676EAE6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361771-032C-7CE3-BAFB-85540039A6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3B3283-BD36-B735-6479-64626B952FC7}"/>
              </a:ext>
            </a:extLst>
          </p:cNvPr>
          <p:cNvSpPr>
            <a:spLocks noGrp="1"/>
          </p:cNvSpPr>
          <p:nvPr>
            <p:ph type="sldNum" sz="quarter" idx="5"/>
          </p:nvPr>
        </p:nvSpPr>
        <p:spPr/>
        <p:txBody>
          <a:bodyPr/>
          <a:lstStyle/>
          <a:p>
            <a:fld id="{13BE2095-C34C-49AF-BC71-4388B626E71E}" type="slidenum">
              <a:rPr lang="en-GB" smtClean="0"/>
              <a:t>49</a:t>
            </a:fld>
            <a:endParaRPr lang="en-GB"/>
          </a:p>
        </p:txBody>
      </p:sp>
    </p:spTree>
    <p:extLst>
      <p:ext uri="{BB962C8B-B14F-4D97-AF65-F5344CB8AC3E}">
        <p14:creationId xmlns:p14="http://schemas.microsoft.com/office/powerpoint/2010/main" val="1218525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B0C7A-F11B-1527-F963-A91B4CA2E6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2B266-DFC4-0D12-8F2A-705C14BD25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EE109-C504-3CD2-3200-8DD4719D0BB9}"/>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CC7A625A-55AF-08E9-4FD3-3A23D6B1ACAF}"/>
              </a:ext>
            </a:extLst>
          </p:cNvPr>
          <p:cNvSpPr>
            <a:spLocks noGrp="1"/>
          </p:cNvSpPr>
          <p:nvPr>
            <p:ph type="sldNum" sz="quarter" idx="5"/>
          </p:nvPr>
        </p:nvSpPr>
        <p:spPr/>
        <p:txBody>
          <a:bodyPr/>
          <a:lstStyle/>
          <a:p>
            <a:fld id="{13BE2095-C34C-49AF-BC71-4388B626E71E}" type="slidenum">
              <a:rPr lang="en-GB" smtClean="0"/>
              <a:t>5</a:t>
            </a:fld>
            <a:endParaRPr lang="en-GB"/>
          </a:p>
        </p:txBody>
      </p:sp>
    </p:spTree>
    <p:extLst>
      <p:ext uri="{BB962C8B-B14F-4D97-AF65-F5344CB8AC3E}">
        <p14:creationId xmlns:p14="http://schemas.microsoft.com/office/powerpoint/2010/main" val="34853797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F906F-2125-CE9A-ECAE-E5701ADFE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9DDD4-430F-B5E6-0AD4-7B4F4E8014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5B94DC-96BC-E9A3-D473-33B1D696B9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Because when the pressure mounts, history suggests Trump might “always chicken out” &amp; markets reflate</a:t>
            </a:r>
            <a:endParaRPr lang="en-GB" dirty="0"/>
          </a:p>
          <a:p>
            <a:endParaRPr lang="en-US" dirty="0"/>
          </a:p>
        </p:txBody>
      </p:sp>
      <p:sp>
        <p:nvSpPr>
          <p:cNvPr id="4" name="Slide Number Placeholder 3">
            <a:extLst>
              <a:ext uri="{FF2B5EF4-FFF2-40B4-BE49-F238E27FC236}">
                <a16:creationId xmlns:a16="http://schemas.microsoft.com/office/drawing/2014/main" id="{62C7A164-7CB1-EE38-74ED-140C47013CCB}"/>
              </a:ext>
            </a:extLst>
          </p:cNvPr>
          <p:cNvSpPr>
            <a:spLocks noGrp="1"/>
          </p:cNvSpPr>
          <p:nvPr>
            <p:ph type="sldNum" sz="quarter" idx="5"/>
          </p:nvPr>
        </p:nvSpPr>
        <p:spPr/>
        <p:txBody>
          <a:bodyPr/>
          <a:lstStyle/>
          <a:p>
            <a:fld id="{13BE2095-C34C-49AF-BC71-4388B626E71E}" type="slidenum">
              <a:rPr lang="en-GB" smtClean="0"/>
              <a:t>50</a:t>
            </a:fld>
            <a:endParaRPr lang="en-GB"/>
          </a:p>
        </p:txBody>
      </p:sp>
    </p:spTree>
    <p:extLst>
      <p:ext uri="{BB962C8B-B14F-4D97-AF65-F5344CB8AC3E}">
        <p14:creationId xmlns:p14="http://schemas.microsoft.com/office/powerpoint/2010/main" val="34445029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4DC14-20F4-496E-4B4E-15CFF3EDCE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16033-AA77-7D22-1DF9-5EE6C774E3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80A868D-845E-7BEB-72C8-2C0BA1D1A1A3}"/>
              </a:ext>
            </a:extLst>
          </p:cNvPr>
          <p:cNvSpPr>
            <a:spLocks noGrp="1"/>
          </p:cNvSpPr>
          <p:nvPr>
            <p:ph type="body" idx="1"/>
          </p:nvPr>
        </p:nvSpPr>
        <p:spPr/>
        <p:txBody>
          <a:bodyPr/>
          <a:lstStyle/>
          <a:p>
            <a:r>
              <a:rPr lang="en-US" dirty="0"/>
              <a:t>Markets don’t move on how many risks exist - they move on whether risks are </a:t>
            </a:r>
            <a:r>
              <a:rPr lang="en-US" b="1" dirty="0"/>
              <a:t>changing expected profits or liquidity conditions</a:t>
            </a:r>
            <a:r>
              <a:rPr lang="en-US" dirty="0"/>
              <a:t>.</a:t>
            </a:r>
          </a:p>
          <a:p>
            <a:r>
              <a:rPr lang="en-US" dirty="0"/>
              <a:t>So far:</a:t>
            </a:r>
          </a:p>
          <a:p>
            <a:pPr marL="171450" indent="-171450">
              <a:buFont typeface="Arial" panose="020B0604020202020204" pitchFamily="34" charset="0"/>
              <a:buChar char="•"/>
            </a:pPr>
            <a:r>
              <a:rPr lang="en-US" dirty="0"/>
              <a:t>Most wars and geopolitical conflicts have been </a:t>
            </a:r>
            <a:r>
              <a:rPr lang="en-US" b="1" dirty="0"/>
              <a:t>regionally contained</a:t>
            </a:r>
            <a:r>
              <a:rPr lang="en-US" dirty="0"/>
              <a:t> in economic terms.</a:t>
            </a:r>
          </a:p>
          <a:p>
            <a:pPr marL="171450" indent="-171450">
              <a:buFont typeface="Arial" panose="020B0604020202020204" pitchFamily="34" charset="0"/>
              <a:buChar char="•"/>
            </a:pPr>
            <a:r>
              <a:rPr lang="en-US" dirty="0"/>
              <a:t>Global supply chains have bent, not broken.</a:t>
            </a:r>
          </a:p>
          <a:p>
            <a:pPr marL="171450" indent="-171450">
              <a:buFont typeface="Arial" panose="020B0604020202020204" pitchFamily="34" charset="0"/>
              <a:buChar char="•"/>
            </a:pPr>
            <a:r>
              <a:rPr lang="en-US" dirty="0"/>
              <a:t>Corporate earnings (especially in the US) have remained </a:t>
            </a:r>
            <a:r>
              <a:rPr lang="en-US" b="1" dirty="0"/>
              <a:t>resilient</a:t>
            </a:r>
            <a:r>
              <a:rPr lang="en-US" dirty="0"/>
              <a:t>.</a:t>
            </a:r>
          </a:p>
          <a:p>
            <a:endParaRPr lang="en-US" dirty="0"/>
          </a:p>
          <a:p>
            <a:r>
              <a:rPr lang="en-US" dirty="0"/>
              <a:t>After 15+ years of intervention-heavy monetary regimes, markets are conditioned to believe that if things get bad enough, policy will respond.</a:t>
            </a:r>
          </a:p>
          <a:p>
            <a:r>
              <a:rPr lang="en-US" dirty="0"/>
              <a:t>Even in 2025:</a:t>
            </a:r>
          </a:p>
          <a:p>
            <a:pPr marL="171450" indent="-171450">
              <a:buFont typeface="Arial" panose="020B0604020202020204" pitchFamily="34" charset="0"/>
              <a:buChar char="•"/>
            </a:pPr>
            <a:r>
              <a:rPr lang="en-US" dirty="0"/>
              <a:t>Rate cuts are expected at the first sign of slowdown</a:t>
            </a:r>
          </a:p>
          <a:p>
            <a:pPr marL="171450" indent="-171450">
              <a:buFont typeface="Arial" panose="020B0604020202020204" pitchFamily="34" charset="0"/>
              <a:buChar char="•"/>
            </a:pPr>
            <a:r>
              <a:rPr lang="en-US" dirty="0"/>
              <a:t>Liquidity tools are assumed to exist</a:t>
            </a:r>
          </a:p>
          <a:p>
            <a:pPr marL="171450" indent="-171450">
              <a:buFont typeface="Arial" panose="020B0604020202020204" pitchFamily="34" charset="0"/>
              <a:buChar char="•"/>
            </a:pPr>
            <a:r>
              <a:rPr lang="en-US" dirty="0"/>
              <a:t>Governments are willing to run very large deficits</a:t>
            </a:r>
          </a:p>
          <a:p>
            <a:r>
              <a:rPr lang="en-US" dirty="0"/>
              <a:t>This creates a structural mindset: </a:t>
            </a:r>
            <a:r>
              <a:rPr lang="en-US" b="1" dirty="0"/>
              <a:t>risks are cushioned.</a:t>
            </a:r>
            <a:endParaRPr lang="en-US" dirty="0"/>
          </a:p>
          <a:p>
            <a:r>
              <a:rPr lang="en-US" dirty="0"/>
              <a:t>That doesn’t remove risk - it suppresses volatility until something overwhelms that belief (as in 2008 or 2020).</a:t>
            </a:r>
          </a:p>
          <a:p>
            <a:endParaRPr lang="en-US" dirty="0"/>
          </a:p>
          <a:p>
            <a:r>
              <a:rPr lang="en-US" dirty="0"/>
              <a:t>Despite the risks:</a:t>
            </a:r>
          </a:p>
          <a:p>
            <a:pPr marL="171450" indent="-171450">
              <a:buFont typeface="Arial" panose="020B0604020202020204" pitchFamily="34" charset="0"/>
              <a:buChar char="•"/>
            </a:pPr>
            <a:r>
              <a:rPr lang="en-US" dirty="0"/>
              <a:t>Pension funds must allocate</a:t>
            </a:r>
          </a:p>
          <a:p>
            <a:pPr marL="171450" indent="-171450">
              <a:buFont typeface="Arial" panose="020B0604020202020204" pitchFamily="34" charset="0"/>
              <a:buChar char="•"/>
            </a:pPr>
            <a:r>
              <a:rPr lang="en-US" dirty="0"/>
              <a:t>Sovereign wealth funds must deploy</a:t>
            </a:r>
          </a:p>
          <a:p>
            <a:pPr marL="171450" indent="-171450">
              <a:buFont typeface="Arial" panose="020B0604020202020204" pitchFamily="34" charset="0"/>
              <a:buChar char="•"/>
            </a:pPr>
            <a:r>
              <a:rPr lang="en-US" dirty="0"/>
              <a:t>Buybacks remain large</a:t>
            </a:r>
          </a:p>
          <a:p>
            <a:pPr marL="171450" indent="-171450">
              <a:buFont typeface="Arial" panose="020B0604020202020204" pitchFamily="34" charset="0"/>
              <a:buChar char="•"/>
            </a:pPr>
            <a:r>
              <a:rPr lang="en-US" dirty="0"/>
              <a:t>Retail flows are persistent</a:t>
            </a:r>
          </a:p>
          <a:p>
            <a:endParaRPr lang="en-US" dirty="0"/>
          </a:p>
          <a:p>
            <a:r>
              <a:rPr lang="en-US" dirty="0"/>
              <a:t>Since 2008, markets have lived through:</a:t>
            </a:r>
          </a:p>
          <a:p>
            <a:pPr marL="171450" indent="-171450">
              <a:buFont typeface="Arial" panose="020B0604020202020204" pitchFamily="34" charset="0"/>
              <a:buChar char="•"/>
            </a:pPr>
            <a:r>
              <a:rPr lang="en-US" dirty="0"/>
              <a:t>Eurozone break-up risk</a:t>
            </a:r>
          </a:p>
          <a:p>
            <a:pPr marL="171450" indent="-171450">
              <a:buFont typeface="Arial" panose="020B0604020202020204" pitchFamily="34" charset="0"/>
              <a:buChar char="•"/>
            </a:pPr>
            <a:r>
              <a:rPr lang="en-US" dirty="0"/>
              <a:t>US debt ceiling crises</a:t>
            </a:r>
          </a:p>
          <a:p>
            <a:pPr marL="171450" indent="-171450">
              <a:buFont typeface="Arial" panose="020B0604020202020204" pitchFamily="34" charset="0"/>
              <a:buChar char="•"/>
            </a:pPr>
            <a:r>
              <a:rPr lang="en-US" dirty="0"/>
              <a:t>Pandemic shutdowns</a:t>
            </a:r>
          </a:p>
          <a:p>
            <a:pPr marL="171450" indent="-171450">
              <a:buFont typeface="Arial" panose="020B0604020202020204" pitchFamily="34" charset="0"/>
              <a:buChar char="•"/>
            </a:pPr>
            <a:r>
              <a:rPr lang="en-US" dirty="0"/>
              <a:t>War in Europe</a:t>
            </a:r>
          </a:p>
          <a:p>
            <a:pPr marL="171450" indent="-171450">
              <a:buFont typeface="Arial" panose="020B0604020202020204" pitchFamily="34" charset="0"/>
              <a:buChar char="•"/>
            </a:pPr>
            <a:r>
              <a:rPr lang="en-US" dirty="0"/>
              <a:t>Inflation shock</a:t>
            </a:r>
          </a:p>
          <a:p>
            <a:pPr marL="171450" indent="-171450">
              <a:buFont typeface="Arial" panose="020B0604020202020204" pitchFamily="34" charset="0"/>
              <a:buChar char="•"/>
            </a:pPr>
            <a:r>
              <a:rPr lang="en-US" dirty="0"/>
              <a:t>Banking mini-crises</a:t>
            </a:r>
          </a:p>
          <a:p>
            <a:pPr marL="171450" indent="-171450">
              <a:buFont typeface="Arial" panose="020B0604020202020204" pitchFamily="34" charset="0"/>
              <a:buChar char="•"/>
            </a:pPr>
            <a:r>
              <a:rPr lang="en-US" dirty="0"/>
              <a:t>Trade wars</a:t>
            </a:r>
          </a:p>
          <a:p>
            <a:endParaRPr lang="en-US" dirty="0"/>
          </a:p>
          <a:p>
            <a:r>
              <a:rPr lang="en-US" dirty="0"/>
              <a:t>Markets are not saying “There are no risks”, they are saying “None of these risks are yet impairing the earnings/liquidity machine.”</a:t>
            </a:r>
          </a:p>
          <a:p>
            <a:endParaRPr lang="en-US" dirty="0"/>
          </a:p>
          <a:p>
            <a:endParaRPr lang="en-US" dirty="0"/>
          </a:p>
          <a:p>
            <a:endParaRPr lang="en-GB" dirty="0"/>
          </a:p>
          <a:p>
            <a:endParaRPr lang="en-US" dirty="0"/>
          </a:p>
        </p:txBody>
      </p:sp>
      <p:sp>
        <p:nvSpPr>
          <p:cNvPr id="4" name="Slide Number Placeholder 3">
            <a:extLst>
              <a:ext uri="{FF2B5EF4-FFF2-40B4-BE49-F238E27FC236}">
                <a16:creationId xmlns:a16="http://schemas.microsoft.com/office/drawing/2014/main" id="{1EA30D42-E7F7-9DB0-4CCC-747A239E0FF5}"/>
              </a:ext>
            </a:extLst>
          </p:cNvPr>
          <p:cNvSpPr>
            <a:spLocks noGrp="1"/>
          </p:cNvSpPr>
          <p:nvPr>
            <p:ph type="sldNum" sz="quarter" idx="5"/>
          </p:nvPr>
        </p:nvSpPr>
        <p:spPr/>
        <p:txBody>
          <a:bodyPr/>
          <a:lstStyle/>
          <a:p>
            <a:fld id="{13BE2095-C34C-49AF-BC71-4388B626E71E}" type="slidenum">
              <a:rPr lang="en-GB" smtClean="0"/>
              <a:t>51</a:t>
            </a:fld>
            <a:endParaRPr lang="en-GB"/>
          </a:p>
        </p:txBody>
      </p:sp>
    </p:spTree>
    <p:extLst>
      <p:ext uri="{BB962C8B-B14F-4D97-AF65-F5344CB8AC3E}">
        <p14:creationId xmlns:p14="http://schemas.microsoft.com/office/powerpoint/2010/main" val="3394201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FFBC2-5979-EBDB-7915-445E3FF8A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BA9F6-0DAD-F07E-4029-944DD9E94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AC345-635F-7BC9-8C4B-381044CA7A37}"/>
              </a:ext>
            </a:extLst>
          </p:cNvPr>
          <p:cNvSpPr>
            <a:spLocks noGrp="1"/>
          </p:cNvSpPr>
          <p:nvPr>
            <p:ph type="body" idx="1"/>
          </p:nvPr>
        </p:nvSpPr>
        <p:spPr/>
        <p:txBody>
          <a:bodyPr/>
          <a:lstStyle/>
          <a:p>
            <a:r>
              <a:rPr lang="en-US" dirty="0"/>
              <a:t>High valuations are fine as long as they continue to be justified by strong future earnings – when they are not, the stock re-rates downwards to reflect the new reality.</a:t>
            </a:r>
          </a:p>
          <a:p>
            <a:endParaRPr lang="en-US" dirty="0"/>
          </a:p>
          <a:p>
            <a:r>
              <a:rPr lang="en-US" i="1" dirty="0"/>
              <a:t>High valuations do not cause crashes, they simply </a:t>
            </a:r>
            <a:r>
              <a:rPr lang="en-US" b="1" i="1" dirty="0"/>
              <a:t>remove shock absorbers.</a:t>
            </a:r>
          </a:p>
          <a:p>
            <a:endParaRPr lang="en-US" b="1" dirty="0"/>
          </a:p>
          <a:p>
            <a:r>
              <a:rPr lang="en-US" dirty="0"/>
              <a:t>When there is high stock concentration an index can be dragged down by just a few stocks</a:t>
            </a:r>
          </a:p>
          <a:p>
            <a:endParaRPr lang="en-US" sz="500" i="1" dirty="0"/>
          </a:p>
          <a:p>
            <a:r>
              <a:rPr lang="en-US" i="1" dirty="0"/>
              <a:t>The danger is not that these firms are “bad”, it’s just that </a:t>
            </a:r>
            <a:r>
              <a:rPr lang="en-US" b="1" i="1" dirty="0"/>
              <a:t>so much capital is leaning the same way.</a:t>
            </a:r>
          </a:p>
          <a:p>
            <a:endParaRPr lang="en-US" b="1" dirty="0"/>
          </a:p>
          <a:p>
            <a:r>
              <a:rPr lang="en-US" dirty="0"/>
              <a:t>Bond markets become unstable when:</a:t>
            </a:r>
          </a:p>
          <a:p>
            <a:pPr marL="171450" indent="-171450">
              <a:buFont typeface="Arial" panose="020B0604020202020204" pitchFamily="34" charset="0"/>
              <a:buChar char="•"/>
            </a:pPr>
            <a:r>
              <a:rPr lang="en-US" dirty="0"/>
              <a:t>There is very high supply (because of high government borrowing)</a:t>
            </a:r>
          </a:p>
          <a:p>
            <a:pPr marL="171450" indent="-171450">
              <a:buFont typeface="Arial" panose="020B0604020202020204" pitchFamily="34" charset="0"/>
              <a:buChar char="•"/>
            </a:pPr>
            <a:r>
              <a:rPr lang="en-US" dirty="0"/>
              <a:t>Central banks no longer suppressing yields</a:t>
            </a:r>
          </a:p>
          <a:p>
            <a:pPr marL="171450" indent="-171450">
              <a:buFont typeface="Arial" panose="020B0604020202020204" pitchFamily="34" charset="0"/>
              <a:buChar char="•"/>
            </a:pPr>
            <a:r>
              <a:rPr lang="en-US" dirty="0"/>
              <a:t>Political pressure on deficits</a:t>
            </a:r>
          </a:p>
          <a:p>
            <a:pPr marL="171450" indent="-171450">
              <a:buFont typeface="Arial" panose="020B0604020202020204" pitchFamily="34" charset="0"/>
              <a:buChar char="•"/>
            </a:pPr>
            <a:r>
              <a:rPr lang="en-US" dirty="0"/>
              <a:t>Inflation is sticky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 disorderly rise in bond yields would hit the valuation of many asset types, including equities.</a:t>
            </a:r>
          </a:p>
          <a:p>
            <a:endParaRPr lang="en-US" dirty="0"/>
          </a:p>
          <a:p>
            <a:r>
              <a:rPr lang="en-US" i="1" dirty="0"/>
              <a:t>Historically, </a:t>
            </a:r>
            <a:r>
              <a:rPr lang="en-US" b="1" i="1" dirty="0"/>
              <a:t>equity crises often begin as bond problems.</a:t>
            </a:r>
          </a:p>
          <a:p>
            <a:endParaRPr lang="en-US" b="1" dirty="0"/>
          </a:p>
          <a:p>
            <a:r>
              <a:rPr lang="en-US" dirty="0"/>
              <a:t>2026 risk isn’t just elections — it’s </a:t>
            </a:r>
            <a:r>
              <a:rPr lang="en-US" b="1" dirty="0"/>
              <a:t>policy volatility</a:t>
            </a:r>
            <a:r>
              <a:rPr lang="en-US" dirty="0"/>
              <a:t>:</a:t>
            </a:r>
          </a:p>
          <a:p>
            <a:pPr marL="171450" indent="-171450">
              <a:buFont typeface="Arial" panose="020B0604020202020204" pitchFamily="34" charset="0"/>
              <a:buChar char="•"/>
            </a:pPr>
            <a:r>
              <a:rPr lang="en-US" dirty="0"/>
              <a:t>tariffs and trade friction</a:t>
            </a:r>
          </a:p>
          <a:p>
            <a:pPr marL="171450" indent="-171450">
              <a:buFont typeface="Arial" panose="020B0604020202020204" pitchFamily="34" charset="0"/>
              <a:buChar char="•"/>
            </a:pPr>
            <a:r>
              <a:rPr lang="en-US" dirty="0"/>
              <a:t>fiscal confrontations</a:t>
            </a:r>
          </a:p>
          <a:p>
            <a:pPr marL="171450" indent="-171450">
              <a:buFont typeface="Arial" panose="020B0604020202020204" pitchFamily="34" charset="0"/>
              <a:buChar char="•"/>
            </a:pPr>
            <a:r>
              <a:rPr lang="en-US" dirty="0"/>
              <a:t>regulatory surprises</a:t>
            </a:r>
          </a:p>
          <a:p>
            <a:pPr marL="171450" indent="-171450">
              <a:buFont typeface="Arial" panose="020B0604020202020204" pitchFamily="34" charset="0"/>
              <a:buChar char="•"/>
            </a:pPr>
            <a:r>
              <a:rPr lang="en-US" dirty="0"/>
              <a:t>sanctions regimes</a:t>
            </a:r>
          </a:p>
          <a:p>
            <a:pPr marL="171450" indent="-171450">
              <a:buFont typeface="Arial" panose="020B0604020202020204" pitchFamily="34" charset="0"/>
              <a:buChar char="•"/>
            </a:pPr>
            <a:r>
              <a:rPr lang="en-US" dirty="0"/>
              <a:t>industrial policy distortions</a:t>
            </a:r>
          </a:p>
          <a:p>
            <a:endParaRPr lang="en-US" dirty="0"/>
          </a:p>
          <a:p>
            <a:r>
              <a:rPr lang="en-US" dirty="0"/>
              <a:t>A black swan event is an extremely rare, unpredictable occurrence with severe, widespread, and often paradigm-shifting consequences</a:t>
            </a:r>
            <a:r>
              <a:rPr lang="en-US" sz="1200" b="0" i="0" kern="1200" dirty="0">
                <a:solidFill>
                  <a:schemeClr val="tx1"/>
                </a:solidFill>
                <a:effectLst/>
                <a:latin typeface="+mn-lt"/>
                <a:ea typeface="+mn-ea"/>
                <a:cs typeface="+mn-cs"/>
              </a:rPr>
              <a:t>. </a:t>
            </a:r>
            <a:endParaRPr lang="en-US" dirty="0"/>
          </a:p>
          <a:p>
            <a:endParaRPr lang="en-US" dirty="0"/>
          </a:p>
          <a:p>
            <a:r>
              <a:rPr lang="en-US" dirty="0"/>
              <a:t>They are often </a:t>
            </a:r>
            <a:r>
              <a:rPr lang="en-US" b="1" dirty="0"/>
              <a:t>not easily </a:t>
            </a:r>
            <a:r>
              <a:rPr lang="en-US" b="1" dirty="0" err="1"/>
              <a:t>hedgeable</a:t>
            </a:r>
            <a:r>
              <a:rPr lang="en-US" dirty="0"/>
              <a:t> and would be a genuine regime shock.</a:t>
            </a:r>
          </a:p>
          <a:p>
            <a:r>
              <a:rPr lang="en-US" dirty="0"/>
              <a:t>Markets are calm not because this risk is small, but because it is </a:t>
            </a:r>
            <a:r>
              <a:rPr lang="en-US" b="1" dirty="0"/>
              <a:t>difficult to price.</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6CA191F-D50D-1783-37F9-60939CB11723}"/>
              </a:ext>
            </a:extLst>
          </p:cNvPr>
          <p:cNvSpPr>
            <a:spLocks noGrp="1"/>
          </p:cNvSpPr>
          <p:nvPr>
            <p:ph type="sldNum" sz="quarter" idx="5"/>
          </p:nvPr>
        </p:nvSpPr>
        <p:spPr/>
        <p:txBody>
          <a:bodyPr/>
          <a:lstStyle/>
          <a:p>
            <a:fld id="{13BE2095-C34C-49AF-BC71-4388B626E71E}" type="slidenum">
              <a:rPr lang="en-GB" smtClean="0"/>
              <a:t>52</a:t>
            </a:fld>
            <a:endParaRPr lang="en-GB"/>
          </a:p>
        </p:txBody>
      </p:sp>
    </p:spTree>
    <p:extLst>
      <p:ext uri="{BB962C8B-B14F-4D97-AF65-F5344CB8AC3E}">
        <p14:creationId xmlns:p14="http://schemas.microsoft.com/office/powerpoint/2010/main" val="14505476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US" dirty="0"/>
              <a:t>High valuations are fine as long as they continue to be justified by strong future earnings – when they are not, the stock re-rates downwards to reflect the new reality.</a:t>
            </a:r>
          </a:p>
          <a:p>
            <a:endParaRPr lang="en-US" dirty="0"/>
          </a:p>
          <a:p>
            <a:r>
              <a:rPr lang="en-US" i="1" dirty="0"/>
              <a:t>High valuations do not cause crashes, they simply </a:t>
            </a:r>
            <a:r>
              <a:rPr lang="en-US" b="1" i="1" dirty="0"/>
              <a:t>remove shock absorbers.</a:t>
            </a:r>
          </a:p>
          <a:p>
            <a:endParaRPr lang="en-US" b="1" dirty="0"/>
          </a:p>
          <a:p>
            <a:r>
              <a:rPr lang="en-US" dirty="0"/>
              <a:t>When there is high stock concentration an index can be dragged down by just a few stocks</a:t>
            </a:r>
          </a:p>
          <a:p>
            <a:endParaRPr lang="en-US" sz="500" i="1" dirty="0"/>
          </a:p>
          <a:p>
            <a:r>
              <a:rPr lang="en-US" i="1" dirty="0"/>
              <a:t>The danger is not that these firms are “bad”, it’s just that </a:t>
            </a:r>
            <a:r>
              <a:rPr lang="en-US" b="1" i="1" dirty="0"/>
              <a:t>so much capital is leaning the same way.</a:t>
            </a:r>
          </a:p>
          <a:p>
            <a:endParaRPr lang="en-US" b="1" dirty="0"/>
          </a:p>
          <a:p>
            <a:r>
              <a:rPr lang="en-US" dirty="0"/>
              <a:t>Bond markets become unstable when:</a:t>
            </a:r>
          </a:p>
          <a:p>
            <a:pPr marL="171450" indent="-171450">
              <a:buFont typeface="Arial" panose="020B0604020202020204" pitchFamily="34" charset="0"/>
              <a:buChar char="•"/>
            </a:pPr>
            <a:r>
              <a:rPr lang="en-US" dirty="0"/>
              <a:t>There is very high supply (because of high government borrowing)</a:t>
            </a:r>
          </a:p>
          <a:p>
            <a:pPr marL="171450" indent="-171450">
              <a:buFont typeface="Arial" panose="020B0604020202020204" pitchFamily="34" charset="0"/>
              <a:buChar char="•"/>
            </a:pPr>
            <a:r>
              <a:rPr lang="en-US" dirty="0"/>
              <a:t>Central banks no longer suppressing yields</a:t>
            </a:r>
          </a:p>
          <a:p>
            <a:pPr marL="171450" indent="-171450">
              <a:buFont typeface="Arial" panose="020B0604020202020204" pitchFamily="34" charset="0"/>
              <a:buChar char="•"/>
            </a:pPr>
            <a:r>
              <a:rPr lang="en-US" dirty="0"/>
              <a:t>Political pressure on deficits</a:t>
            </a:r>
          </a:p>
          <a:p>
            <a:pPr marL="171450" indent="-171450">
              <a:buFont typeface="Arial" panose="020B0604020202020204" pitchFamily="34" charset="0"/>
              <a:buChar char="•"/>
            </a:pPr>
            <a:r>
              <a:rPr lang="en-US" dirty="0"/>
              <a:t>Inflation is sticky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 disorderly rise in bond yields would hit the valuation of many asset types, including equities.</a:t>
            </a:r>
          </a:p>
          <a:p>
            <a:endParaRPr lang="en-US" dirty="0"/>
          </a:p>
          <a:p>
            <a:r>
              <a:rPr lang="en-US" i="1" dirty="0"/>
              <a:t>Historically, </a:t>
            </a:r>
            <a:r>
              <a:rPr lang="en-US" b="1" i="1" dirty="0"/>
              <a:t>equity crises often begin as bond problems.</a:t>
            </a:r>
          </a:p>
          <a:p>
            <a:endParaRPr lang="en-US" b="1" dirty="0"/>
          </a:p>
          <a:p>
            <a:r>
              <a:rPr lang="en-US" dirty="0"/>
              <a:t>2026 risk isn’t just elections — it’s </a:t>
            </a:r>
            <a:r>
              <a:rPr lang="en-US" b="1" dirty="0"/>
              <a:t>policy volatility</a:t>
            </a:r>
            <a:r>
              <a:rPr lang="en-US" dirty="0"/>
              <a:t>:</a:t>
            </a:r>
          </a:p>
          <a:p>
            <a:pPr marL="171450" indent="-171450">
              <a:buFont typeface="Arial" panose="020B0604020202020204" pitchFamily="34" charset="0"/>
              <a:buChar char="•"/>
            </a:pPr>
            <a:r>
              <a:rPr lang="en-US" dirty="0"/>
              <a:t>tariffs and trade friction</a:t>
            </a:r>
          </a:p>
          <a:p>
            <a:pPr marL="171450" indent="-171450">
              <a:buFont typeface="Arial" panose="020B0604020202020204" pitchFamily="34" charset="0"/>
              <a:buChar char="•"/>
            </a:pPr>
            <a:r>
              <a:rPr lang="en-US" dirty="0"/>
              <a:t>fiscal confrontations</a:t>
            </a:r>
          </a:p>
          <a:p>
            <a:pPr marL="171450" indent="-171450">
              <a:buFont typeface="Arial" panose="020B0604020202020204" pitchFamily="34" charset="0"/>
              <a:buChar char="•"/>
            </a:pPr>
            <a:r>
              <a:rPr lang="en-US" dirty="0"/>
              <a:t>regulatory surprises</a:t>
            </a:r>
          </a:p>
          <a:p>
            <a:pPr marL="171450" indent="-171450">
              <a:buFont typeface="Arial" panose="020B0604020202020204" pitchFamily="34" charset="0"/>
              <a:buChar char="•"/>
            </a:pPr>
            <a:r>
              <a:rPr lang="en-US" dirty="0"/>
              <a:t>sanctions regimes</a:t>
            </a:r>
          </a:p>
          <a:p>
            <a:pPr marL="171450" indent="-171450">
              <a:buFont typeface="Arial" panose="020B0604020202020204" pitchFamily="34" charset="0"/>
              <a:buChar char="•"/>
            </a:pPr>
            <a:r>
              <a:rPr lang="en-US" dirty="0"/>
              <a:t>industrial policy distortions</a:t>
            </a:r>
          </a:p>
          <a:p>
            <a:endParaRPr lang="en-US" dirty="0"/>
          </a:p>
          <a:p>
            <a:r>
              <a:rPr lang="en-US" dirty="0"/>
              <a:t>A black swan event is an extremely rare, unpredictable occurrence with severe, widespread, and often paradigm-shifting consequences</a:t>
            </a:r>
            <a:r>
              <a:rPr lang="en-US" sz="1200" b="0" i="0" kern="1200" dirty="0">
                <a:solidFill>
                  <a:schemeClr val="tx1"/>
                </a:solidFill>
                <a:effectLst/>
                <a:latin typeface="+mn-lt"/>
                <a:ea typeface="+mn-ea"/>
                <a:cs typeface="+mn-cs"/>
              </a:rPr>
              <a:t>. </a:t>
            </a:r>
            <a:endParaRPr lang="en-US" dirty="0"/>
          </a:p>
          <a:p>
            <a:endParaRPr lang="en-US" dirty="0"/>
          </a:p>
          <a:p>
            <a:r>
              <a:rPr lang="en-US" dirty="0"/>
              <a:t>They are often </a:t>
            </a:r>
            <a:r>
              <a:rPr lang="en-US" b="1" dirty="0"/>
              <a:t>not easily </a:t>
            </a:r>
            <a:r>
              <a:rPr lang="en-US" b="1" dirty="0" err="1"/>
              <a:t>hedgeable</a:t>
            </a:r>
            <a:r>
              <a:rPr lang="en-US" dirty="0"/>
              <a:t> and would be a genuine regime shock.</a:t>
            </a:r>
          </a:p>
          <a:p>
            <a:r>
              <a:rPr lang="en-US" dirty="0"/>
              <a:t>Markets are calm not because this risk is small, but because it is </a:t>
            </a:r>
            <a:r>
              <a:rPr lang="en-US" b="1" dirty="0"/>
              <a:t>difficult to price.</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53</a:t>
            </a:fld>
            <a:endParaRPr lang="en-GB"/>
          </a:p>
        </p:txBody>
      </p:sp>
    </p:spTree>
    <p:extLst>
      <p:ext uri="{BB962C8B-B14F-4D97-AF65-F5344CB8AC3E}">
        <p14:creationId xmlns:p14="http://schemas.microsoft.com/office/powerpoint/2010/main" val="125084443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FFBC2-5979-EBDB-7915-445E3FF8A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BA9F6-0DAD-F07E-4029-944DD9E94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AC345-635F-7BC9-8C4B-381044CA7A37}"/>
              </a:ext>
            </a:extLst>
          </p:cNvPr>
          <p:cNvSpPr>
            <a:spLocks noGrp="1"/>
          </p:cNvSpPr>
          <p:nvPr>
            <p:ph type="body" idx="1"/>
          </p:nvPr>
        </p:nvSpPr>
        <p:spPr/>
        <p:txBody>
          <a:bodyPr/>
          <a:lstStyle/>
          <a:p>
            <a:r>
              <a:rPr lang="en-US" dirty="0"/>
              <a:t>High valuations are fine as long as they continue to be justified by strong future earnings – when they are not, the stock re-rates downwards to reflect the new reality.</a:t>
            </a:r>
          </a:p>
          <a:p>
            <a:endParaRPr lang="en-US" dirty="0"/>
          </a:p>
          <a:p>
            <a:r>
              <a:rPr lang="en-US" i="1" dirty="0"/>
              <a:t>High valuations do not cause crashes, they simply </a:t>
            </a:r>
            <a:r>
              <a:rPr lang="en-US" b="1" i="1" dirty="0"/>
              <a:t>remove shock absorbers.</a:t>
            </a:r>
          </a:p>
          <a:p>
            <a:endParaRPr lang="en-US" b="1" dirty="0"/>
          </a:p>
          <a:p>
            <a:r>
              <a:rPr lang="en-US" dirty="0"/>
              <a:t>When there is high stock concentration an index can be dragged down by just a few stocks</a:t>
            </a:r>
          </a:p>
          <a:p>
            <a:endParaRPr lang="en-US" sz="500" i="1" dirty="0"/>
          </a:p>
          <a:p>
            <a:r>
              <a:rPr lang="en-US" i="1" dirty="0"/>
              <a:t>The danger is not that these firms are “bad”, it’s just that </a:t>
            </a:r>
            <a:r>
              <a:rPr lang="en-US" b="1" i="1" dirty="0"/>
              <a:t>so much capital is leaning the same way.</a:t>
            </a:r>
          </a:p>
          <a:p>
            <a:endParaRPr lang="en-US" b="1" dirty="0"/>
          </a:p>
          <a:p>
            <a:r>
              <a:rPr lang="en-US" dirty="0"/>
              <a:t>Bond markets become unstable when:</a:t>
            </a:r>
          </a:p>
          <a:p>
            <a:pPr marL="171450" indent="-171450">
              <a:buFont typeface="Arial" panose="020B0604020202020204" pitchFamily="34" charset="0"/>
              <a:buChar char="•"/>
            </a:pPr>
            <a:r>
              <a:rPr lang="en-US" dirty="0"/>
              <a:t>There is very high supply (because of high government borrowing)</a:t>
            </a:r>
          </a:p>
          <a:p>
            <a:pPr marL="171450" indent="-171450">
              <a:buFont typeface="Arial" panose="020B0604020202020204" pitchFamily="34" charset="0"/>
              <a:buChar char="•"/>
            </a:pPr>
            <a:r>
              <a:rPr lang="en-US" dirty="0"/>
              <a:t>Central banks no longer suppressing yields</a:t>
            </a:r>
          </a:p>
          <a:p>
            <a:pPr marL="171450" indent="-171450">
              <a:buFont typeface="Arial" panose="020B0604020202020204" pitchFamily="34" charset="0"/>
              <a:buChar char="•"/>
            </a:pPr>
            <a:r>
              <a:rPr lang="en-US" dirty="0"/>
              <a:t>Political pressure on deficits</a:t>
            </a:r>
          </a:p>
          <a:p>
            <a:pPr marL="171450" indent="-171450">
              <a:buFont typeface="Arial" panose="020B0604020202020204" pitchFamily="34" charset="0"/>
              <a:buChar char="•"/>
            </a:pPr>
            <a:r>
              <a:rPr lang="en-US" dirty="0"/>
              <a:t>Inflation is sticky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 disorderly rise in bond yields would hit the valuation of many asset types, including equities.</a:t>
            </a:r>
          </a:p>
          <a:p>
            <a:endParaRPr lang="en-US" dirty="0"/>
          </a:p>
          <a:p>
            <a:r>
              <a:rPr lang="en-US" i="1" dirty="0"/>
              <a:t>Historically, </a:t>
            </a:r>
            <a:r>
              <a:rPr lang="en-US" b="1" i="1" dirty="0"/>
              <a:t>equity crises often begin as bond problems.</a:t>
            </a:r>
          </a:p>
          <a:p>
            <a:endParaRPr lang="en-US" b="1" dirty="0"/>
          </a:p>
          <a:p>
            <a:r>
              <a:rPr lang="en-US" dirty="0"/>
              <a:t>2026 risk isn’t just elections — it’s </a:t>
            </a:r>
            <a:r>
              <a:rPr lang="en-US" b="1" dirty="0"/>
              <a:t>policy volatility</a:t>
            </a:r>
            <a:r>
              <a:rPr lang="en-US" dirty="0"/>
              <a:t>:</a:t>
            </a:r>
          </a:p>
          <a:p>
            <a:pPr marL="171450" indent="-171450">
              <a:buFont typeface="Arial" panose="020B0604020202020204" pitchFamily="34" charset="0"/>
              <a:buChar char="•"/>
            </a:pPr>
            <a:r>
              <a:rPr lang="en-US" dirty="0"/>
              <a:t>tariffs and trade friction</a:t>
            </a:r>
          </a:p>
          <a:p>
            <a:pPr marL="171450" indent="-171450">
              <a:buFont typeface="Arial" panose="020B0604020202020204" pitchFamily="34" charset="0"/>
              <a:buChar char="•"/>
            </a:pPr>
            <a:r>
              <a:rPr lang="en-US" dirty="0"/>
              <a:t>fiscal confrontations</a:t>
            </a:r>
          </a:p>
          <a:p>
            <a:pPr marL="171450" indent="-171450">
              <a:buFont typeface="Arial" panose="020B0604020202020204" pitchFamily="34" charset="0"/>
              <a:buChar char="•"/>
            </a:pPr>
            <a:r>
              <a:rPr lang="en-US" dirty="0"/>
              <a:t>regulatory surprises</a:t>
            </a:r>
          </a:p>
          <a:p>
            <a:pPr marL="171450" indent="-171450">
              <a:buFont typeface="Arial" panose="020B0604020202020204" pitchFamily="34" charset="0"/>
              <a:buChar char="•"/>
            </a:pPr>
            <a:r>
              <a:rPr lang="en-US" dirty="0"/>
              <a:t>sanctions regimes</a:t>
            </a:r>
          </a:p>
          <a:p>
            <a:pPr marL="171450" indent="-171450">
              <a:buFont typeface="Arial" panose="020B0604020202020204" pitchFamily="34" charset="0"/>
              <a:buChar char="•"/>
            </a:pPr>
            <a:r>
              <a:rPr lang="en-US" dirty="0"/>
              <a:t>industrial policy distortions</a:t>
            </a:r>
          </a:p>
          <a:p>
            <a:endParaRPr lang="en-US" dirty="0"/>
          </a:p>
          <a:p>
            <a:r>
              <a:rPr lang="en-US" dirty="0"/>
              <a:t>A black swan event is an extremely rare, unpredictable occurrence with severe, widespread, and often paradigm-shifting consequences</a:t>
            </a:r>
            <a:r>
              <a:rPr lang="en-US" sz="1200" b="0" i="0" kern="1200" dirty="0">
                <a:solidFill>
                  <a:schemeClr val="tx1"/>
                </a:solidFill>
                <a:effectLst/>
                <a:latin typeface="+mn-lt"/>
                <a:ea typeface="+mn-ea"/>
                <a:cs typeface="+mn-cs"/>
              </a:rPr>
              <a:t>. </a:t>
            </a:r>
            <a:endParaRPr lang="en-US" dirty="0"/>
          </a:p>
          <a:p>
            <a:endParaRPr lang="en-US" dirty="0"/>
          </a:p>
          <a:p>
            <a:r>
              <a:rPr lang="en-US" dirty="0"/>
              <a:t>They are often </a:t>
            </a:r>
            <a:r>
              <a:rPr lang="en-US" b="1" dirty="0"/>
              <a:t>not easily </a:t>
            </a:r>
            <a:r>
              <a:rPr lang="en-US" b="1" dirty="0" err="1"/>
              <a:t>hedgeable</a:t>
            </a:r>
            <a:r>
              <a:rPr lang="en-US" dirty="0"/>
              <a:t> and would be a genuine regime shock.</a:t>
            </a:r>
          </a:p>
          <a:p>
            <a:r>
              <a:rPr lang="en-US" dirty="0"/>
              <a:t>Markets are calm not because this risk is small, but because it is </a:t>
            </a:r>
            <a:r>
              <a:rPr lang="en-US" b="1" dirty="0"/>
              <a:t>difficult to price.</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6CA191F-D50D-1783-37F9-60939CB11723}"/>
              </a:ext>
            </a:extLst>
          </p:cNvPr>
          <p:cNvSpPr>
            <a:spLocks noGrp="1"/>
          </p:cNvSpPr>
          <p:nvPr>
            <p:ph type="sldNum" sz="quarter" idx="5"/>
          </p:nvPr>
        </p:nvSpPr>
        <p:spPr/>
        <p:txBody>
          <a:bodyPr/>
          <a:lstStyle/>
          <a:p>
            <a:fld id="{13BE2095-C34C-49AF-BC71-4388B626E71E}" type="slidenum">
              <a:rPr lang="en-GB" smtClean="0"/>
              <a:t>54</a:t>
            </a:fld>
            <a:endParaRPr lang="en-GB"/>
          </a:p>
        </p:txBody>
      </p:sp>
    </p:spTree>
    <p:extLst>
      <p:ext uri="{BB962C8B-B14F-4D97-AF65-F5344CB8AC3E}">
        <p14:creationId xmlns:p14="http://schemas.microsoft.com/office/powerpoint/2010/main" val="32664652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BCCF-BCFA-7BE1-AD2E-D8277B416B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DED025-F4EB-5EE0-6511-077BA1027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4A777-CEC9-890E-8706-9C1F0181E79D}"/>
              </a:ext>
            </a:extLst>
          </p:cNvPr>
          <p:cNvSpPr>
            <a:spLocks noGrp="1"/>
          </p:cNvSpPr>
          <p:nvPr>
            <p:ph type="body" idx="1"/>
          </p:nvPr>
        </p:nvSpPr>
        <p:spPr/>
        <p:txBody>
          <a:bodyPr/>
          <a:lstStyle/>
          <a:p>
            <a:r>
              <a:rPr lang="en-US" dirty="0"/>
              <a:t>High valuations are fine as long as they continue to be justified by strong future earnings – when they are not, the stock re-rates downwards to reflect the new reality.</a:t>
            </a:r>
          </a:p>
          <a:p>
            <a:endParaRPr lang="en-US" dirty="0"/>
          </a:p>
          <a:p>
            <a:r>
              <a:rPr lang="en-US" i="1" dirty="0"/>
              <a:t>High valuations do not cause crashes, they simply </a:t>
            </a:r>
            <a:r>
              <a:rPr lang="en-US" b="1" i="1" dirty="0"/>
              <a:t>remove shock absorbers.</a:t>
            </a:r>
          </a:p>
          <a:p>
            <a:endParaRPr lang="en-US" b="1" dirty="0"/>
          </a:p>
          <a:p>
            <a:r>
              <a:rPr lang="en-US" dirty="0"/>
              <a:t>When there is high stock concentration an index can be dragged down by just a few stocks</a:t>
            </a:r>
          </a:p>
          <a:p>
            <a:endParaRPr lang="en-US" sz="500" i="1" dirty="0"/>
          </a:p>
          <a:p>
            <a:r>
              <a:rPr lang="en-US" i="1" dirty="0"/>
              <a:t>The danger is not that these firms are “bad”, it’s just that </a:t>
            </a:r>
            <a:r>
              <a:rPr lang="en-US" b="1" i="1" dirty="0"/>
              <a:t>so much capital is leaning the same way.</a:t>
            </a:r>
          </a:p>
          <a:p>
            <a:endParaRPr lang="en-US" b="1" dirty="0"/>
          </a:p>
          <a:p>
            <a:r>
              <a:rPr lang="en-US" dirty="0"/>
              <a:t>Bond markets become unstable when:</a:t>
            </a:r>
          </a:p>
          <a:p>
            <a:pPr marL="171450" indent="-171450">
              <a:buFont typeface="Arial" panose="020B0604020202020204" pitchFamily="34" charset="0"/>
              <a:buChar char="•"/>
            </a:pPr>
            <a:r>
              <a:rPr lang="en-US" dirty="0"/>
              <a:t>There is very high supply (because of high government borrowing)</a:t>
            </a:r>
          </a:p>
          <a:p>
            <a:pPr marL="171450" indent="-171450">
              <a:buFont typeface="Arial" panose="020B0604020202020204" pitchFamily="34" charset="0"/>
              <a:buChar char="•"/>
            </a:pPr>
            <a:r>
              <a:rPr lang="en-US" dirty="0"/>
              <a:t>Central banks no longer suppressing yields</a:t>
            </a:r>
          </a:p>
          <a:p>
            <a:pPr marL="171450" indent="-171450">
              <a:buFont typeface="Arial" panose="020B0604020202020204" pitchFamily="34" charset="0"/>
              <a:buChar char="•"/>
            </a:pPr>
            <a:r>
              <a:rPr lang="en-US" dirty="0"/>
              <a:t>Political pressure on deficits</a:t>
            </a:r>
          </a:p>
          <a:p>
            <a:pPr marL="171450" indent="-171450">
              <a:buFont typeface="Arial" panose="020B0604020202020204" pitchFamily="34" charset="0"/>
              <a:buChar char="•"/>
            </a:pPr>
            <a:r>
              <a:rPr lang="en-US" dirty="0"/>
              <a:t>Inflation is sticky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 disorderly rise in bond yields would hit the valuation of many asset types, including equities.</a:t>
            </a:r>
          </a:p>
          <a:p>
            <a:endParaRPr lang="en-US" dirty="0"/>
          </a:p>
          <a:p>
            <a:r>
              <a:rPr lang="en-US" i="1" dirty="0"/>
              <a:t>Historically, </a:t>
            </a:r>
            <a:r>
              <a:rPr lang="en-US" b="1" i="1" dirty="0"/>
              <a:t>equity crises often begin as bond problems.</a:t>
            </a:r>
          </a:p>
          <a:p>
            <a:endParaRPr lang="en-US" b="1" dirty="0"/>
          </a:p>
          <a:p>
            <a:r>
              <a:rPr lang="en-US" dirty="0"/>
              <a:t>2026 risk isn’t just elections — it’s </a:t>
            </a:r>
            <a:r>
              <a:rPr lang="en-US" b="1" dirty="0"/>
              <a:t>policy volatility</a:t>
            </a:r>
            <a:r>
              <a:rPr lang="en-US" dirty="0"/>
              <a:t>:</a:t>
            </a:r>
          </a:p>
          <a:p>
            <a:pPr marL="171450" indent="-171450">
              <a:buFont typeface="Arial" panose="020B0604020202020204" pitchFamily="34" charset="0"/>
              <a:buChar char="•"/>
            </a:pPr>
            <a:r>
              <a:rPr lang="en-US" dirty="0"/>
              <a:t>tariffs and trade friction</a:t>
            </a:r>
          </a:p>
          <a:p>
            <a:pPr marL="171450" indent="-171450">
              <a:buFont typeface="Arial" panose="020B0604020202020204" pitchFamily="34" charset="0"/>
              <a:buChar char="•"/>
            </a:pPr>
            <a:r>
              <a:rPr lang="en-US" dirty="0"/>
              <a:t>fiscal confrontations</a:t>
            </a:r>
          </a:p>
          <a:p>
            <a:pPr marL="171450" indent="-171450">
              <a:buFont typeface="Arial" panose="020B0604020202020204" pitchFamily="34" charset="0"/>
              <a:buChar char="•"/>
            </a:pPr>
            <a:r>
              <a:rPr lang="en-US" dirty="0"/>
              <a:t>regulatory surprises</a:t>
            </a:r>
          </a:p>
          <a:p>
            <a:pPr marL="171450" indent="-171450">
              <a:buFont typeface="Arial" panose="020B0604020202020204" pitchFamily="34" charset="0"/>
              <a:buChar char="•"/>
            </a:pPr>
            <a:r>
              <a:rPr lang="en-US" dirty="0"/>
              <a:t>sanctions regimes</a:t>
            </a:r>
          </a:p>
          <a:p>
            <a:pPr marL="171450" indent="-171450">
              <a:buFont typeface="Arial" panose="020B0604020202020204" pitchFamily="34" charset="0"/>
              <a:buChar char="•"/>
            </a:pPr>
            <a:r>
              <a:rPr lang="en-US" dirty="0"/>
              <a:t>industrial policy distortions</a:t>
            </a:r>
          </a:p>
          <a:p>
            <a:endParaRPr lang="en-US" dirty="0"/>
          </a:p>
          <a:p>
            <a:r>
              <a:rPr lang="en-US" dirty="0"/>
              <a:t>A black swan event is an extremely rare, unpredictable occurrence with severe, widespread, and often paradigm-shifting consequences</a:t>
            </a:r>
            <a:r>
              <a:rPr lang="en-US" sz="1200" b="0" i="0" kern="1200" dirty="0">
                <a:solidFill>
                  <a:schemeClr val="tx1"/>
                </a:solidFill>
                <a:effectLst/>
                <a:latin typeface="+mn-lt"/>
                <a:ea typeface="+mn-ea"/>
                <a:cs typeface="+mn-cs"/>
              </a:rPr>
              <a:t>. </a:t>
            </a:r>
            <a:endParaRPr lang="en-US" dirty="0"/>
          </a:p>
          <a:p>
            <a:endParaRPr lang="en-US" dirty="0"/>
          </a:p>
          <a:p>
            <a:r>
              <a:rPr lang="en-US" dirty="0"/>
              <a:t>They are often </a:t>
            </a:r>
            <a:r>
              <a:rPr lang="en-US" b="1" dirty="0"/>
              <a:t>not easily </a:t>
            </a:r>
            <a:r>
              <a:rPr lang="en-US" b="1" dirty="0" err="1"/>
              <a:t>hedgeable</a:t>
            </a:r>
            <a:r>
              <a:rPr lang="en-US" dirty="0"/>
              <a:t> and would be a genuine regime shock.</a:t>
            </a:r>
          </a:p>
          <a:p>
            <a:r>
              <a:rPr lang="en-US" dirty="0"/>
              <a:t>Markets are calm not because this risk is small, but because it is </a:t>
            </a:r>
            <a:r>
              <a:rPr lang="en-US" b="1" dirty="0"/>
              <a:t>difficult to price.</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5F95DE9-F3BF-8EFF-BFEC-A98958C2AC36}"/>
              </a:ext>
            </a:extLst>
          </p:cNvPr>
          <p:cNvSpPr>
            <a:spLocks noGrp="1"/>
          </p:cNvSpPr>
          <p:nvPr>
            <p:ph type="sldNum" sz="quarter" idx="5"/>
          </p:nvPr>
        </p:nvSpPr>
        <p:spPr/>
        <p:txBody>
          <a:bodyPr/>
          <a:lstStyle/>
          <a:p>
            <a:fld id="{13BE2095-C34C-49AF-BC71-4388B626E71E}" type="slidenum">
              <a:rPr lang="en-GB" smtClean="0"/>
              <a:t>55</a:t>
            </a:fld>
            <a:endParaRPr lang="en-GB"/>
          </a:p>
        </p:txBody>
      </p:sp>
    </p:spTree>
    <p:extLst>
      <p:ext uri="{BB962C8B-B14F-4D97-AF65-F5344CB8AC3E}">
        <p14:creationId xmlns:p14="http://schemas.microsoft.com/office/powerpoint/2010/main" val="8648596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FFBC2-5979-EBDB-7915-445E3FF8AB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2BA9F6-0DAD-F07E-4029-944DD9E94A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DAC345-635F-7BC9-8C4B-381044CA7A37}"/>
              </a:ext>
            </a:extLst>
          </p:cNvPr>
          <p:cNvSpPr>
            <a:spLocks noGrp="1"/>
          </p:cNvSpPr>
          <p:nvPr>
            <p:ph type="body" idx="1"/>
          </p:nvPr>
        </p:nvSpPr>
        <p:spPr/>
        <p:txBody>
          <a:bodyPr/>
          <a:lstStyle/>
          <a:p>
            <a:r>
              <a:rPr lang="en-US" dirty="0"/>
              <a:t>High valuations are fine as long as they continue to be justified by strong future earnings – when they are not, the stock re-rates downwards to reflect the new reality.</a:t>
            </a:r>
          </a:p>
          <a:p>
            <a:endParaRPr lang="en-US" dirty="0"/>
          </a:p>
          <a:p>
            <a:r>
              <a:rPr lang="en-US" i="1" dirty="0"/>
              <a:t>High valuations do not cause crashes, they simply </a:t>
            </a:r>
            <a:r>
              <a:rPr lang="en-US" b="1" i="1" dirty="0"/>
              <a:t>remove shock absorbers.</a:t>
            </a:r>
          </a:p>
          <a:p>
            <a:endParaRPr lang="en-US" b="1" dirty="0"/>
          </a:p>
          <a:p>
            <a:r>
              <a:rPr lang="en-US" dirty="0"/>
              <a:t>When there is high stock concentration an index can be dragged down by just a few stocks</a:t>
            </a:r>
          </a:p>
          <a:p>
            <a:endParaRPr lang="en-US" sz="500" i="1" dirty="0"/>
          </a:p>
          <a:p>
            <a:r>
              <a:rPr lang="en-US" i="1" dirty="0"/>
              <a:t>The danger is not that these firms are “bad”, it’s just that </a:t>
            </a:r>
            <a:r>
              <a:rPr lang="en-US" b="1" i="1" dirty="0"/>
              <a:t>so much capital is leaning the same way.</a:t>
            </a:r>
          </a:p>
          <a:p>
            <a:endParaRPr lang="en-US" b="1" dirty="0"/>
          </a:p>
          <a:p>
            <a:r>
              <a:rPr lang="en-US" dirty="0"/>
              <a:t>Bond markets become unstable when:</a:t>
            </a:r>
          </a:p>
          <a:p>
            <a:pPr marL="171450" indent="-171450">
              <a:buFont typeface="Arial" panose="020B0604020202020204" pitchFamily="34" charset="0"/>
              <a:buChar char="•"/>
            </a:pPr>
            <a:r>
              <a:rPr lang="en-US" dirty="0"/>
              <a:t>There is very high supply (because of high government borrowing)</a:t>
            </a:r>
          </a:p>
          <a:p>
            <a:pPr marL="171450" indent="-171450">
              <a:buFont typeface="Arial" panose="020B0604020202020204" pitchFamily="34" charset="0"/>
              <a:buChar char="•"/>
            </a:pPr>
            <a:r>
              <a:rPr lang="en-US" dirty="0"/>
              <a:t>Central banks no longer suppressing yields</a:t>
            </a:r>
          </a:p>
          <a:p>
            <a:pPr marL="171450" indent="-171450">
              <a:buFont typeface="Arial" panose="020B0604020202020204" pitchFamily="34" charset="0"/>
              <a:buChar char="•"/>
            </a:pPr>
            <a:r>
              <a:rPr lang="en-US" dirty="0"/>
              <a:t>Political pressure on deficits</a:t>
            </a:r>
          </a:p>
          <a:p>
            <a:pPr marL="171450" indent="-171450">
              <a:buFont typeface="Arial" panose="020B0604020202020204" pitchFamily="34" charset="0"/>
              <a:buChar char="•"/>
            </a:pPr>
            <a:r>
              <a:rPr lang="en-US" dirty="0"/>
              <a:t>Inflation is sticky</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A disorderly rise in bond yields would hit the valuation of many asset types, including equities.</a:t>
            </a:r>
          </a:p>
          <a:p>
            <a:endParaRPr lang="en-US" dirty="0"/>
          </a:p>
          <a:p>
            <a:r>
              <a:rPr lang="en-US" i="1" dirty="0"/>
              <a:t>Historically, </a:t>
            </a:r>
            <a:r>
              <a:rPr lang="en-US" b="1" i="1" dirty="0"/>
              <a:t>equity crises often begin as bond problems.</a:t>
            </a:r>
          </a:p>
          <a:p>
            <a:endParaRPr lang="en-US" b="1" dirty="0"/>
          </a:p>
          <a:p>
            <a:r>
              <a:rPr lang="en-US" dirty="0"/>
              <a:t>2026 risk isn’t just elections — it’s </a:t>
            </a:r>
            <a:r>
              <a:rPr lang="en-US" b="1" dirty="0"/>
              <a:t>policy volatility</a:t>
            </a:r>
            <a:r>
              <a:rPr lang="en-US" dirty="0"/>
              <a:t>:</a:t>
            </a:r>
          </a:p>
          <a:p>
            <a:pPr marL="171450" indent="-171450">
              <a:buFont typeface="Arial" panose="020B0604020202020204" pitchFamily="34" charset="0"/>
              <a:buChar char="•"/>
            </a:pPr>
            <a:r>
              <a:rPr lang="en-US" dirty="0"/>
              <a:t>tariffs and trade friction</a:t>
            </a:r>
          </a:p>
          <a:p>
            <a:pPr marL="171450" indent="-171450">
              <a:buFont typeface="Arial" panose="020B0604020202020204" pitchFamily="34" charset="0"/>
              <a:buChar char="•"/>
            </a:pPr>
            <a:r>
              <a:rPr lang="en-US" dirty="0"/>
              <a:t>fiscal confrontations</a:t>
            </a:r>
          </a:p>
          <a:p>
            <a:pPr marL="171450" indent="-171450">
              <a:buFont typeface="Arial" panose="020B0604020202020204" pitchFamily="34" charset="0"/>
              <a:buChar char="•"/>
            </a:pPr>
            <a:r>
              <a:rPr lang="en-US" dirty="0"/>
              <a:t>regulatory surprises</a:t>
            </a:r>
          </a:p>
          <a:p>
            <a:pPr marL="171450" indent="-171450">
              <a:buFont typeface="Arial" panose="020B0604020202020204" pitchFamily="34" charset="0"/>
              <a:buChar char="•"/>
            </a:pPr>
            <a:r>
              <a:rPr lang="en-US" dirty="0"/>
              <a:t>sanctions regimes</a:t>
            </a:r>
          </a:p>
          <a:p>
            <a:pPr marL="171450" indent="-171450">
              <a:buFont typeface="Arial" panose="020B0604020202020204" pitchFamily="34" charset="0"/>
              <a:buChar char="•"/>
            </a:pPr>
            <a:r>
              <a:rPr lang="en-US" dirty="0"/>
              <a:t>industrial policy distortions</a:t>
            </a:r>
          </a:p>
          <a:p>
            <a:endParaRPr lang="en-US" dirty="0"/>
          </a:p>
          <a:p>
            <a:r>
              <a:rPr lang="en-US" dirty="0"/>
              <a:t>A black swan event is an extremely rare, unpredictable occurrence with severe, widespread, and often paradigm-shifting consequences</a:t>
            </a:r>
            <a:r>
              <a:rPr lang="en-US" sz="1200" b="0" i="0" kern="1200" dirty="0">
                <a:solidFill>
                  <a:schemeClr val="tx1"/>
                </a:solidFill>
                <a:effectLst/>
                <a:latin typeface="+mn-lt"/>
                <a:ea typeface="+mn-ea"/>
                <a:cs typeface="+mn-cs"/>
              </a:rPr>
              <a:t>. </a:t>
            </a:r>
            <a:endParaRPr lang="en-US" dirty="0"/>
          </a:p>
          <a:p>
            <a:endParaRPr lang="en-US" dirty="0"/>
          </a:p>
          <a:p>
            <a:r>
              <a:rPr lang="en-US" dirty="0"/>
              <a:t>They are often </a:t>
            </a:r>
            <a:r>
              <a:rPr lang="en-US" b="1" dirty="0"/>
              <a:t>not easily </a:t>
            </a:r>
            <a:r>
              <a:rPr lang="en-US" b="1" dirty="0" err="1"/>
              <a:t>hedgeable</a:t>
            </a:r>
            <a:r>
              <a:rPr lang="en-US" dirty="0"/>
              <a:t> and would be a genuine regime shock.</a:t>
            </a:r>
          </a:p>
          <a:p>
            <a:r>
              <a:rPr lang="en-US" dirty="0"/>
              <a:t>Markets are calm not because this risk is small, but because it is </a:t>
            </a:r>
            <a:r>
              <a:rPr lang="en-US" b="1" dirty="0"/>
              <a:t>difficult to price.</a:t>
            </a: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56CA191F-D50D-1783-37F9-60939CB11723}"/>
              </a:ext>
            </a:extLst>
          </p:cNvPr>
          <p:cNvSpPr>
            <a:spLocks noGrp="1"/>
          </p:cNvSpPr>
          <p:nvPr>
            <p:ph type="sldNum" sz="quarter" idx="5"/>
          </p:nvPr>
        </p:nvSpPr>
        <p:spPr/>
        <p:txBody>
          <a:bodyPr/>
          <a:lstStyle/>
          <a:p>
            <a:fld id="{13BE2095-C34C-49AF-BC71-4388B626E71E}" type="slidenum">
              <a:rPr lang="en-GB" smtClean="0"/>
              <a:t>56</a:t>
            </a:fld>
            <a:endParaRPr lang="en-GB"/>
          </a:p>
        </p:txBody>
      </p:sp>
    </p:spTree>
    <p:extLst>
      <p:ext uri="{BB962C8B-B14F-4D97-AF65-F5344CB8AC3E}">
        <p14:creationId xmlns:p14="http://schemas.microsoft.com/office/powerpoint/2010/main" val="27138678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63E6E-7E2B-5424-89E9-F1243E838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9C3628-E33E-C1AB-040C-E2DA26C1AF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BD595C-4E82-5022-79DE-06319372E825}"/>
              </a:ext>
            </a:extLst>
          </p:cNvPr>
          <p:cNvSpPr>
            <a:spLocks noGrp="1"/>
          </p:cNvSpPr>
          <p:nvPr>
            <p:ph type="body" idx="1"/>
          </p:nvPr>
        </p:nvSpPr>
        <p:spPr/>
        <p:txBody>
          <a:bodyPr/>
          <a:lstStyle/>
          <a:p>
            <a:r>
              <a:rPr lang="en-GB" dirty="0"/>
              <a:t>I’ve talked about a weaker US Dollar – De-Dollarisation is a sub-theme of this, &amp; refers to foreign countries shedding dollar exposure, causing further weaknesses.</a:t>
            </a:r>
          </a:p>
          <a:p>
            <a:endParaRPr lang="en-GB" dirty="0"/>
          </a:p>
          <a:p>
            <a:r>
              <a:rPr lang="en-GB" dirty="0"/>
              <a:t>I’ll address the two main de-dollarisation themes &amp; comment on their likely impact.</a:t>
            </a:r>
          </a:p>
          <a:p>
            <a:endParaRPr lang="en-US" dirty="0"/>
          </a:p>
        </p:txBody>
      </p:sp>
      <p:sp>
        <p:nvSpPr>
          <p:cNvPr id="4" name="Slide Number Placeholder 3">
            <a:extLst>
              <a:ext uri="{FF2B5EF4-FFF2-40B4-BE49-F238E27FC236}">
                <a16:creationId xmlns:a16="http://schemas.microsoft.com/office/drawing/2014/main" id="{772DF442-B581-8134-7528-EB220883862A}"/>
              </a:ext>
            </a:extLst>
          </p:cNvPr>
          <p:cNvSpPr>
            <a:spLocks noGrp="1"/>
          </p:cNvSpPr>
          <p:nvPr>
            <p:ph type="sldNum" sz="quarter" idx="5"/>
          </p:nvPr>
        </p:nvSpPr>
        <p:spPr/>
        <p:txBody>
          <a:bodyPr/>
          <a:lstStyle/>
          <a:p>
            <a:fld id="{13BE2095-C34C-49AF-BC71-4388B626E71E}" type="slidenum">
              <a:rPr lang="en-GB" smtClean="0"/>
              <a:t>57</a:t>
            </a:fld>
            <a:endParaRPr lang="en-GB"/>
          </a:p>
        </p:txBody>
      </p:sp>
    </p:spTree>
    <p:extLst>
      <p:ext uri="{BB962C8B-B14F-4D97-AF65-F5344CB8AC3E}">
        <p14:creationId xmlns:p14="http://schemas.microsoft.com/office/powerpoint/2010/main" val="30788113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B8A21-287E-B87C-3CDE-9EF0DF235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4C1AE-3BD6-59CD-011B-19D907FAC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D9FCF-C40A-8438-F487-F282A0521F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7DD4C9-92C9-500B-D797-2A721479E542}"/>
              </a:ext>
            </a:extLst>
          </p:cNvPr>
          <p:cNvSpPr>
            <a:spLocks noGrp="1"/>
          </p:cNvSpPr>
          <p:nvPr>
            <p:ph type="sldNum" sz="quarter" idx="5"/>
          </p:nvPr>
        </p:nvSpPr>
        <p:spPr/>
        <p:txBody>
          <a:bodyPr/>
          <a:lstStyle/>
          <a:p>
            <a:fld id="{13BE2095-C34C-49AF-BC71-4388B626E71E}" type="slidenum">
              <a:rPr lang="en-GB" smtClean="0"/>
              <a:t>58</a:t>
            </a:fld>
            <a:endParaRPr lang="en-GB"/>
          </a:p>
        </p:txBody>
      </p:sp>
    </p:spTree>
    <p:extLst>
      <p:ext uri="{BB962C8B-B14F-4D97-AF65-F5344CB8AC3E}">
        <p14:creationId xmlns:p14="http://schemas.microsoft.com/office/powerpoint/2010/main" val="76842015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B8A21-287E-B87C-3CDE-9EF0DF235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4C1AE-3BD6-59CD-011B-19D907FAC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D9FCF-C40A-8438-F487-F282A0521F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7DD4C9-92C9-500B-D797-2A721479E542}"/>
              </a:ext>
            </a:extLst>
          </p:cNvPr>
          <p:cNvSpPr>
            <a:spLocks noGrp="1"/>
          </p:cNvSpPr>
          <p:nvPr>
            <p:ph type="sldNum" sz="quarter" idx="5"/>
          </p:nvPr>
        </p:nvSpPr>
        <p:spPr/>
        <p:txBody>
          <a:bodyPr/>
          <a:lstStyle/>
          <a:p>
            <a:fld id="{13BE2095-C34C-49AF-BC71-4388B626E71E}" type="slidenum">
              <a:rPr lang="en-GB" smtClean="0"/>
              <a:t>59</a:t>
            </a:fld>
            <a:endParaRPr lang="en-GB"/>
          </a:p>
        </p:txBody>
      </p:sp>
    </p:spTree>
    <p:extLst>
      <p:ext uri="{BB962C8B-B14F-4D97-AF65-F5344CB8AC3E}">
        <p14:creationId xmlns:p14="http://schemas.microsoft.com/office/powerpoint/2010/main" val="265782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1F363E-C383-1761-E063-0AFDECA80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F552F3-2B2D-F46D-B60D-918AEC4E8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6266B9-D302-33CC-22D1-03213F117AC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055EFB-3970-7D11-FF49-D4B9F4752E2A}"/>
              </a:ext>
            </a:extLst>
          </p:cNvPr>
          <p:cNvSpPr>
            <a:spLocks noGrp="1"/>
          </p:cNvSpPr>
          <p:nvPr>
            <p:ph type="sldNum" sz="quarter" idx="5"/>
          </p:nvPr>
        </p:nvSpPr>
        <p:spPr/>
        <p:txBody>
          <a:bodyPr/>
          <a:lstStyle/>
          <a:p>
            <a:fld id="{13BE2095-C34C-49AF-BC71-4388B626E71E}" type="slidenum">
              <a:rPr lang="en-GB" smtClean="0"/>
              <a:t>6</a:t>
            </a:fld>
            <a:endParaRPr lang="en-GB"/>
          </a:p>
        </p:txBody>
      </p:sp>
    </p:spTree>
    <p:extLst>
      <p:ext uri="{BB962C8B-B14F-4D97-AF65-F5344CB8AC3E}">
        <p14:creationId xmlns:p14="http://schemas.microsoft.com/office/powerpoint/2010/main" val="16744315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B8A21-287E-B87C-3CDE-9EF0DF235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4C1AE-3BD6-59CD-011B-19D907FAC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D9FCF-C40A-8438-F487-F282A0521F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7DD4C9-92C9-500B-D797-2A721479E542}"/>
              </a:ext>
            </a:extLst>
          </p:cNvPr>
          <p:cNvSpPr>
            <a:spLocks noGrp="1"/>
          </p:cNvSpPr>
          <p:nvPr>
            <p:ph type="sldNum" sz="quarter" idx="5"/>
          </p:nvPr>
        </p:nvSpPr>
        <p:spPr/>
        <p:txBody>
          <a:bodyPr/>
          <a:lstStyle/>
          <a:p>
            <a:fld id="{13BE2095-C34C-49AF-BC71-4388B626E71E}" type="slidenum">
              <a:rPr lang="en-GB" smtClean="0"/>
              <a:t>60</a:t>
            </a:fld>
            <a:endParaRPr lang="en-GB"/>
          </a:p>
        </p:txBody>
      </p:sp>
    </p:spTree>
    <p:extLst>
      <p:ext uri="{BB962C8B-B14F-4D97-AF65-F5344CB8AC3E}">
        <p14:creationId xmlns:p14="http://schemas.microsoft.com/office/powerpoint/2010/main" val="2676194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B8A21-287E-B87C-3CDE-9EF0DF2352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4C1AE-3BD6-59CD-011B-19D907FAC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3D9FCF-C40A-8438-F487-F282A0521F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17DD4C9-92C9-500B-D797-2A721479E542}"/>
              </a:ext>
            </a:extLst>
          </p:cNvPr>
          <p:cNvSpPr>
            <a:spLocks noGrp="1"/>
          </p:cNvSpPr>
          <p:nvPr>
            <p:ph type="sldNum" sz="quarter" idx="5"/>
          </p:nvPr>
        </p:nvSpPr>
        <p:spPr/>
        <p:txBody>
          <a:bodyPr/>
          <a:lstStyle/>
          <a:p>
            <a:fld id="{13BE2095-C34C-49AF-BC71-4388B626E71E}" type="slidenum">
              <a:rPr lang="en-GB" smtClean="0"/>
              <a:t>61</a:t>
            </a:fld>
            <a:endParaRPr lang="en-GB"/>
          </a:p>
        </p:txBody>
      </p:sp>
    </p:spTree>
    <p:extLst>
      <p:ext uri="{BB962C8B-B14F-4D97-AF65-F5344CB8AC3E}">
        <p14:creationId xmlns:p14="http://schemas.microsoft.com/office/powerpoint/2010/main" val="40425982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ACB0B-013F-1BA9-F027-F19028EA2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54887-EC4F-9E83-D38A-D114725D23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2B49F-621D-A284-1284-F29B2DE8C357}"/>
              </a:ext>
            </a:extLst>
          </p:cNvPr>
          <p:cNvSpPr>
            <a:spLocks noGrp="1"/>
          </p:cNvSpPr>
          <p:nvPr>
            <p:ph type="body" idx="1"/>
          </p:nvPr>
        </p:nvSpPr>
        <p:spPr/>
        <p:txBody>
          <a:bodyPr/>
          <a:lstStyle/>
          <a:p>
            <a:r>
              <a:rPr lang="en-US" dirty="0"/>
              <a:t>To be updated on Weds</a:t>
            </a:r>
          </a:p>
          <a:p>
            <a:endParaRPr lang="en-US" dirty="0"/>
          </a:p>
          <a:p>
            <a:r>
              <a:rPr lang="en-GB" dirty="0"/>
              <a:t>Since launch the </a:t>
            </a:r>
            <a:r>
              <a:rPr lang="en-GB" dirty="0" err="1"/>
              <a:t>Boolers</a:t>
            </a:r>
            <a:r>
              <a:rPr lang="en-GB" dirty="0"/>
              <a:t> investment funds are performing very well relatively and delivering on our original aims stated here last year:</a:t>
            </a:r>
          </a:p>
          <a:p>
            <a:endParaRPr lang="en-GB" dirty="0"/>
          </a:p>
          <a:p>
            <a:pPr marL="228600" indent="-228600">
              <a:buFont typeface="+mj-lt"/>
              <a:buAutoNum type="arabicPeriod"/>
            </a:pPr>
            <a:r>
              <a:rPr lang="en-GB" dirty="0"/>
              <a:t>Improved market timing (proactivity)</a:t>
            </a:r>
          </a:p>
          <a:p>
            <a:pPr marL="228600" indent="-228600">
              <a:buFont typeface="+mj-lt"/>
              <a:buAutoNum type="arabicPeriod"/>
            </a:pPr>
            <a:r>
              <a:rPr lang="en-GB" dirty="0"/>
              <a:t>Better performance</a:t>
            </a:r>
          </a:p>
          <a:p>
            <a:pPr marL="228600" indent="-228600">
              <a:buFont typeface="+mj-lt"/>
              <a:buAutoNum type="arabicPeriod"/>
            </a:pPr>
            <a:r>
              <a:rPr lang="en-GB" dirty="0"/>
              <a:t>Lower cost – Balanced fund had a a charge of 1.16% at launch, since reduced to 1.08% &amp; we are working hard to reduce costs earlier without sacrificing quality</a:t>
            </a:r>
          </a:p>
          <a:p>
            <a:pPr marL="228600" indent="-228600">
              <a:buFont typeface="+mj-lt"/>
              <a:buAutoNum type="arabicPeriod"/>
            </a:pPr>
            <a:endParaRPr lang="en-GB" dirty="0"/>
          </a:p>
          <a:p>
            <a:pPr marL="0" indent="0">
              <a:buFont typeface="+mj-lt"/>
              <a:buNone/>
            </a:pPr>
            <a:r>
              <a:rPr lang="en-GB" dirty="0"/>
              <a:t>= better client outcomes</a:t>
            </a:r>
          </a:p>
          <a:p>
            <a:endParaRPr lang="en-GB" dirty="0"/>
          </a:p>
          <a:p>
            <a:endParaRPr lang="en-US" dirty="0"/>
          </a:p>
        </p:txBody>
      </p:sp>
      <p:sp>
        <p:nvSpPr>
          <p:cNvPr id="4" name="Slide Number Placeholder 3">
            <a:extLst>
              <a:ext uri="{FF2B5EF4-FFF2-40B4-BE49-F238E27FC236}">
                <a16:creationId xmlns:a16="http://schemas.microsoft.com/office/drawing/2014/main" id="{E8913E34-680B-DFAE-1230-E4F0C559DFCF}"/>
              </a:ext>
            </a:extLst>
          </p:cNvPr>
          <p:cNvSpPr>
            <a:spLocks noGrp="1"/>
          </p:cNvSpPr>
          <p:nvPr>
            <p:ph type="sldNum" sz="quarter" idx="5"/>
          </p:nvPr>
        </p:nvSpPr>
        <p:spPr/>
        <p:txBody>
          <a:bodyPr/>
          <a:lstStyle/>
          <a:p>
            <a:fld id="{13BE2095-C34C-49AF-BC71-4388B626E71E}" type="slidenum">
              <a:rPr lang="en-GB" smtClean="0"/>
              <a:t>62</a:t>
            </a:fld>
            <a:endParaRPr lang="en-GB"/>
          </a:p>
        </p:txBody>
      </p:sp>
    </p:spTree>
    <p:extLst>
      <p:ext uri="{BB962C8B-B14F-4D97-AF65-F5344CB8AC3E}">
        <p14:creationId xmlns:p14="http://schemas.microsoft.com/office/powerpoint/2010/main" val="214969421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7AF64-A3BE-9CB2-2496-18A75CEB56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05100B-605B-B4D2-65D3-9F5705A774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B64EF9-4C9C-753E-9016-5B0BD0122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464D870-ED4C-B222-2507-5163DA36FD43}"/>
              </a:ext>
            </a:extLst>
          </p:cNvPr>
          <p:cNvSpPr>
            <a:spLocks noGrp="1"/>
          </p:cNvSpPr>
          <p:nvPr>
            <p:ph type="sldNum" sz="quarter" idx="5"/>
          </p:nvPr>
        </p:nvSpPr>
        <p:spPr/>
        <p:txBody>
          <a:bodyPr/>
          <a:lstStyle/>
          <a:p>
            <a:fld id="{13BE2095-C34C-49AF-BC71-4388B626E71E}" type="slidenum">
              <a:rPr lang="en-GB" smtClean="0"/>
              <a:t>63</a:t>
            </a:fld>
            <a:endParaRPr lang="en-GB"/>
          </a:p>
        </p:txBody>
      </p:sp>
    </p:spTree>
    <p:extLst>
      <p:ext uri="{BB962C8B-B14F-4D97-AF65-F5344CB8AC3E}">
        <p14:creationId xmlns:p14="http://schemas.microsoft.com/office/powerpoint/2010/main" val="29424177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1CAF3-D363-3EDD-27AF-B7BB11E2F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D8F7AB-4DF2-8DF7-0738-7F7FB06B38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6BB77-61B0-26A6-B4C8-43829ADFC66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4E7DB5-9601-E0DA-F091-29DF574B29D5}"/>
              </a:ext>
            </a:extLst>
          </p:cNvPr>
          <p:cNvSpPr>
            <a:spLocks noGrp="1"/>
          </p:cNvSpPr>
          <p:nvPr>
            <p:ph type="sldNum" sz="quarter" idx="5"/>
          </p:nvPr>
        </p:nvSpPr>
        <p:spPr/>
        <p:txBody>
          <a:bodyPr/>
          <a:lstStyle/>
          <a:p>
            <a:fld id="{13BE2095-C34C-49AF-BC71-4388B626E71E}" type="slidenum">
              <a:rPr lang="en-GB" smtClean="0"/>
              <a:t>64</a:t>
            </a:fld>
            <a:endParaRPr lang="en-GB"/>
          </a:p>
        </p:txBody>
      </p:sp>
    </p:spTree>
    <p:extLst>
      <p:ext uri="{BB962C8B-B14F-4D97-AF65-F5344CB8AC3E}">
        <p14:creationId xmlns:p14="http://schemas.microsoft.com/office/powerpoint/2010/main" val="24744698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E0354-6943-F513-E855-305E0D335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D559D-9E58-789F-A557-C1C56F73BE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3168C8-DA0A-7DC5-EA6F-4AFB87D562D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0DA9CA-1B4A-466A-4CA7-44DC748A5FCE}"/>
              </a:ext>
            </a:extLst>
          </p:cNvPr>
          <p:cNvSpPr>
            <a:spLocks noGrp="1"/>
          </p:cNvSpPr>
          <p:nvPr>
            <p:ph type="sldNum" sz="quarter" idx="5"/>
          </p:nvPr>
        </p:nvSpPr>
        <p:spPr/>
        <p:txBody>
          <a:bodyPr/>
          <a:lstStyle/>
          <a:p>
            <a:fld id="{13BE2095-C34C-49AF-BC71-4388B626E71E}" type="slidenum">
              <a:rPr lang="en-GB" smtClean="0"/>
              <a:t>65</a:t>
            </a:fld>
            <a:endParaRPr lang="en-GB"/>
          </a:p>
        </p:txBody>
      </p:sp>
    </p:spTree>
    <p:extLst>
      <p:ext uri="{BB962C8B-B14F-4D97-AF65-F5344CB8AC3E}">
        <p14:creationId xmlns:p14="http://schemas.microsoft.com/office/powerpoint/2010/main" val="7990081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BE2095-C34C-49AF-BC71-4388B626E71E}" type="slidenum">
              <a:rPr lang="en-GB" smtClean="0"/>
              <a:t>66</a:t>
            </a:fld>
            <a:endParaRPr lang="en-GB"/>
          </a:p>
        </p:txBody>
      </p:sp>
    </p:spTree>
    <p:extLst>
      <p:ext uri="{BB962C8B-B14F-4D97-AF65-F5344CB8AC3E}">
        <p14:creationId xmlns:p14="http://schemas.microsoft.com/office/powerpoint/2010/main" val="6999337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8004C-E6FC-6539-2C0F-E8F7F0841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D8D46-AA90-E3B7-C6D4-835A70F176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A4E4B-D210-FE38-3E9F-52A83F17D809}"/>
              </a:ext>
            </a:extLst>
          </p:cNvPr>
          <p:cNvSpPr>
            <a:spLocks noGrp="1"/>
          </p:cNvSpPr>
          <p:nvPr>
            <p:ph type="body" idx="1"/>
          </p:nvPr>
        </p:nvSpPr>
        <p:spPr/>
        <p:txBody>
          <a:bodyPr/>
          <a:lstStyle/>
          <a:p>
            <a:r>
              <a:rPr lang="en-GB" dirty="0"/>
              <a:t>However, since launch the </a:t>
            </a:r>
            <a:r>
              <a:rPr lang="en-GB" dirty="0" err="1"/>
              <a:t>Boolers</a:t>
            </a:r>
            <a:r>
              <a:rPr lang="en-GB" dirty="0"/>
              <a:t> investment funds are performing very well relatively and delivering on our original aims stated here last year:</a:t>
            </a:r>
          </a:p>
          <a:p>
            <a:endParaRPr lang="en-GB" dirty="0"/>
          </a:p>
          <a:p>
            <a:pPr marL="228600" indent="-228600">
              <a:buFont typeface="+mj-lt"/>
              <a:buAutoNum type="arabicPeriod"/>
            </a:pPr>
            <a:r>
              <a:rPr lang="en-GB" dirty="0"/>
              <a:t>Improved market timing (proactivity)</a:t>
            </a:r>
          </a:p>
          <a:p>
            <a:pPr marL="228600" indent="-228600">
              <a:buFont typeface="+mj-lt"/>
              <a:buAutoNum type="arabicPeriod"/>
            </a:pPr>
            <a:r>
              <a:rPr lang="en-GB" dirty="0"/>
              <a:t>Better performance</a:t>
            </a:r>
          </a:p>
          <a:p>
            <a:pPr marL="228600" indent="-228600">
              <a:buFont typeface="+mj-lt"/>
              <a:buAutoNum type="arabicPeriod"/>
            </a:pPr>
            <a:r>
              <a:rPr lang="en-GB" dirty="0"/>
              <a:t>Lower cost – Balanced fund had a a charge of 1.16% at launch, since reduced to 1.08% &amp; we are working hard to reduce costs earlier without sacrificing quality</a:t>
            </a:r>
          </a:p>
          <a:p>
            <a:pPr marL="228600" indent="-228600">
              <a:buFont typeface="+mj-lt"/>
              <a:buAutoNum type="arabicPeriod"/>
            </a:pPr>
            <a:endParaRPr lang="en-GB" dirty="0"/>
          </a:p>
          <a:p>
            <a:pPr marL="0" indent="0">
              <a:buFont typeface="+mj-lt"/>
              <a:buNone/>
            </a:pPr>
            <a:r>
              <a:rPr lang="en-GB" dirty="0"/>
              <a:t>= better client outcomes</a:t>
            </a:r>
          </a:p>
          <a:p>
            <a:endParaRPr lang="en-US" dirty="0"/>
          </a:p>
        </p:txBody>
      </p:sp>
      <p:sp>
        <p:nvSpPr>
          <p:cNvPr id="4" name="Slide Number Placeholder 3">
            <a:extLst>
              <a:ext uri="{FF2B5EF4-FFF2-40B4-BE49-F238E27FC236}">
                <a16:creationId xmlns:a16="http://schemas.microsoft.com/office/drawing/2014/main" id="{9C378441-0682-C47F-96F4-09DAC2D5ACF4}"/>
              </a:ext>
            </a:extLst>
          </p:cNvPr>
          <p:cNvSpPr>
            <a:spLocks noGrp="1"/>
          </p:cNvSpPr>
          <p:nvPr>
            <p:ph type="sldNum" sz="quarter" idx="5"/>
          </p:nvPr>
        </p:nvSpPr>
        <p:spPr/>
        <p:txBody>
          <a:bodyPr/>
          <a:lstStyle/>
          <a:p>
            <a:fld id="{13BE2095-C34C-49AF-BC71-4388B626E71E}" type="slidenum">
              <a:rPr lang="en-GB" smtClean="0"/>
              <a:t>67</a:t>
            </a:fld>
            <a:endParaRPr lang="en-GB"/>
          </a:p>
        </p:txBody>
      </p:sp>
    </p:spTree>
    <p:extLst>
      <p:ext uri="{BB962C8B-B14F-4D97-AF65-F5344CB8AC3E}">
        <p14:creationId xmlns:p14="http://schemas.microsoft.com/office/powerpoint/2010/main" val="31657072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8004C-E6FC-6539-2C0F-E8F7F0841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D8D46-AA90-E3B7-C6D4-835A70F176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A4E4B-D210-FE38-3E9F-52A83F17D809}"/>
              </a:ext>
            </a:extLst>
          </p:cNvPr>
          <p:cNvSpPr>
            <a:spLocks noGrp="1"/>
          </p:cNvSpPr>
          <p:nvPr>
            <p:ph type="body" idx="1"/>
          </p:nvPr>
        </p:nvSpPr>
        <p:spPr/>
        <p:txBody>
          <a:bodyPr/>
          <a:lstStyle/>
          <a:p>
            <a:r>
              <a:rPr lang="en-GB" dirty="0"/>
              <a:t>Covered in Year-End Commentary.</a:t>
            </a:r>
          </a:p>
          <a:p>
            <a:endParaRPr lang="en-GB" dirty="0"/>
          </a:p>
          <a:p>
            <a:r>
              <a:rPr lang="en-GB" dirty="0"/>
              <a:t>1yr relative performance slightly behind but 5yr comfortably ahead.</a:t>
            </a:r>
          </a:p>
          <a:p>
            <a:endParaRPr lang="en-GB" dirty="0"/>
          </a:p>
          <a:p>
            <a:r>
              <a:rPr lang="en-GB" dirty="0"/>
              <a:t>As we’ve seen, 2025 saw policy changes that could have been paradigm changing, so we lifted our foot off the risk pedal slightly.</a:t>
            </a:r>
          </a:p>
          <a:p>
            <a:endParaRPr lang="en-GB" dirty="0"/>
          </a:p>
          <a:p>
            <a:r>
              <a:rPr lang="en-GB" dirty="0"/>
              <a:t>Thanks to Taco &amp; an increase in AI exuberance those who ignored real risk were rewarded – we simply took a more cautious stance.</a:t>
            </a:r>
          </a:p>
          <a:p>
            <a:endParaRPr lang="en-GB" dirty="0"/>
          </a:p>
          <a:p>
            <a:r>
              <a:rPr lang="en-GB" dirty="0"/>
              <a:t>2022 was a very good example of where a less prudent approach will cost you dearly.</a:t>
            </a:r>
          </a:p>
          <a:p>
            <a:endParaRPr lang="en-US" dirty="0"/>
          </a:p>
        </p:txBody>
      </p:sp>
      <p:sp>
        <p:nvSpPr>
          <p:cNvPr id="4" name="Slide Number Placeholder 3">
            <a:extLst>
              <a:ext uri="{FF2B5EF4-FFF2-40B4-BE49-F238E27FC236}">
                <a16:creationId xmlns:a16="http://schemas.microsoft.com/office/drawing/2014/main" id="{9C378441-0682-C47F-96F4-09DAC2D5ACF4}"/>
              </a:ext>
            </a:extLst>
          </p:cNvPr>
          <p:cNvSpPr>
            <a:spLocks noGrp="1"/>
          </p:cNvSpPr>
          <p:nvPr>
            <p:ph type="sldNum" sz="quarter" idx="5"/>
          </p:nvPr>
        </p:nvSpPr>
        <p:spPr/>
        <p:txBody>
          <a:bodyPr/>
          <a:lstStyle/>
          <a:p>
            <a:fld id="{13BE2095-C34C-49AF-BC71-4388B626E71E}" type="slidenum">
              <a:rPr lang="en-GB" smtClean="0"/>
              <a:t>68</a:t>
            </a:fld>
            <a:endParaRPr lang="en-GB"/>
          </a:p>
        </p:txBody>
      </p:sp>
    </p:spTree>
    <p:extLst>
      <p:ext uri="{BB962C8B-B14F-4D97-AF65-F5344CB8AC3E}">
        <p14:creationId xmlns:p14="http://schemas.microsoft.com/office/powerpoint/2010/main" val="2315492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52618-4001-7AC7-4062-2A8F3F26E6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58ECC-274A-EF0C-32B5-9947394CD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F03BED-1623-5855-F7AE-E73E613FC75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C9FEEE-96EA-61F8-78D9-F599308C504C}"/>
              </a:ext>
            </a:extLst>
          </p:cNvPr>
          <p:cNvSpPr>
            <a:spLocks noGrp="1"/>
          </p:cNvSpPr>
          <p:nvPr>
            <p:ph type="sldNum" sz="quarter" idx="5"/>
          </p:nvPr>
        </p:nvSpPr>
        <p:spPr/>
        <p:txBody>
          <a:bodyPr/>
          <a:lstStyle/>
          <a:p>
            <a:fld id="{13BE2095-C34C-49AF-BC71-4388B626E71E}" type="slidenum">
              <a:rPr lang="en-GB" smtClean="0"/>
              <a:t>7</a:t>
            </a:fld>
            <a:endParaRPr lang="en-GB"/>
          </a:p>
        </p:txBody>
      </p:sp>
    </p:spTree>
    <p:extLst>
      <p:ext uri="{BB962C8B-B14F-4D97-AF65-F5344CB8AC3E}">
        <p14:creationId xmlns:p14="http://schemas.microsoft.com/office/powerpoint/2010/main" val="1094634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513C15-3C22-C7A1-1F87-B03AE0365F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5F330E-E9D6-73AD-984D-46A91E5541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EBE759-7FED-7529-2EAD-158AE7C785F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62F8F6-63F2-17D5-4861-5F575BFF7D4F}"/>
              </a:ext>
            </a:extLst>
          </p:cNvPr>
          <p:cNvSpPr>
            <a:spLocks noGrp="1"/>
          </p:cNvSpPr>
          <p:nvPr>
            <p:ph type="sldNum" sz="quarter" idx="5"/>
          </p:nvPr>
        </p:nvSpPr>
        <p:spPr/>
        <p:txBody>
          <a:bodyPr/>
          <a:lstStyle/>
          <a:p>
            <a:fld id="{13BE2095-C34C-49AF-BC71-4388B626E71E}" type="slidenum">
              <a:rPr lang="en-GB" smtClean="0"/>
              <a:t>8</a:t>
            </a:fld>
            <a:endParaRPr lang="en-GB"/>
          </a:p>
        </p:txBody>
      </p:sp>
    </p:spTree>
    <p:extLst>
      <p:ext uri="{BB962C8B-B14F-4D97-AF65-F5344CB8AC3E}">
        <p14:creationId xmlns:p14="http://schemas.microsoft.com/office/powerpoint/2010/main" val="2115492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B1570-3E9C-E22B-8C4D-3B3D8B29D3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25D6E6-222F-CDAA-938B-B8034EAC52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7DFD0E-AE9D-DF00-F30A-DB644948BA3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C6C758-85F0-BFA6-5B73-B659C1114C20}"/>
              </a:ext>
            </a:extLst>
          </p:cNvPr>
          <p:cNvSpPr>
            <a:spLocks noGrp="1"/>
          </p:cNvSpPr>
          <p:nvPr>
            <p:ph type="sldNum" sz="quarter" idx="5"/>
          </p:nvPr>
        </p:nvSpPr>
        <p:spPr/>
        <p:txBody>
          <a:bodyPr/>
          <a:lstStyle/>
          <a:p>
            <a:fld id="{13BE2095-C34C-49AF-BC71-4388B626E71E}" type="slidenum">
              <a:rPr lang="en-GB" smtClean="0"/>
              <a:t>9</a:t>
            </a:fld>
            <a:endParaRPr lang="en-GB"/>
          </a:p>
        </p:txBody>
      </p:sp>
    </p:spTree>
    <p:extLst>
      <p:ext uri="{BB962C8B-B14F-4D97-AF65-F5344CB8AC3E}">
        <p14:creationId xmlns:p14="http://schemas.microsoft.com/office/powerpoint/2010/main" val="616581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9EF1E-963D-A0B1-D3E8-46EE828FC2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C231B5F-F4AC-7689-B960-4BD3CAC3BA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0A68CBC-7A9D-3BF3-4226-689B46F732E4}"/>
              </a:ext>
            </a:extLst>
          </p:cNvPr>
          <p:cNvSpPr>
            <a:spLocks noGrp="1"/>
          </p:cNvSpPr>
          <p:nvPr>
            <p:ph type="dt" sz="half" idx="10"/>
          </p:nvPr>
        </p:nvSpPr>
        <p:spPr/>
        <p:txBody>
          <a:bodyPr/>
          <a:lstStyle/>
          <a:p>
            <a:fld id="{7297E683-235C-4A39-8FD4-110132BA9141}" type="datetimeFigureOut">
              <a:rPr lang="en-GB" smtClean="0"/>
              <a:t>04/02/2026</a:t>
            </a:fld>
            <a:endParaRPr lang="en-GB"/>
          </a:p>
        </p:txBody>
      </p:sp>
      <p:sp>
        <p:nvSpPr>
          <p:cNvPr id="5" name="Footer Placeholder 4">
            <a:extLst>
              <a:ext uri="{FF2B5EF4-FFF2-40B4-BE49-F238E27FC236}">
                <a16:creationId xmlns:a16="http://schemas.microsoft.com/office/drawing/2014/main" id="{9B6945D5-E2C8-C06B-5713-B9D0903DD0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15AC85-7585-15F1-D234-0ABE0552715E}"/>
              </a:ext>
            </a:extLst>
          </p:cNvPr>
          <p:cNvSpPr>
            <a:spLocks noGrp="1"/>
          </p:cNvSpPr>
          <p:nvPr>
            <p:ph type="sldNum" sz="quarter" idx="12"/>
          </p:nvPr>
        </p:nvSpPr>
        <p:spPr/>
        <p:txBody>
          <a:bodyPr/>
          <a:lstStyle/>
          <a:p>
            <a:fld id="{2CB9DF83-5ED4-4399-BC07-EEB5A653FC44}" type="slidenum">
              <a:rPr lang="en-GB" smtClean="0"/>
              <a:t>‹#›</a:t>
            </a:fld>
            <a:endParaRPr lang="en-GB"/>
          </a:p>
        </p:txBody>
      </p:sp>
    </p:spTree>
    <p:extLst>
      <p:ext uri="{BB962C8B-B14F-4D97-AF65-F5344CB8AC3E}">
        <p14:creationId xmlns:p14="http://schemas.microsoft.com/office/powerpoint/2010/main" val="2150094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21980-8B57-FD65-FBAA-EE7F10B6D05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895A03D-9BD1-8628-33E0-D7E8AE4A3B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0CE931-1DD1-A445-0B20-DE1B506BF99C}"/>
              </a:ext>
            </a:extLst>
          </p:cNvPr>
          <p:cNvSpPr>
            <a:spLocks noGrp="1"/>
          </p:cNvSpPr>
          <p:nvPr>
            <p:ph type="dt" sz="half" idx="10"/>
          </p:nvPr>
        </p:nvSpPr>
        <p:spPr/>
        <p:txBody>
          <a:bodyPr/>
          <a:lstStyle/>
          <a:p>
            <a:fld id="{7297E683-235C-4A39-8FD4-110132BA9141}" type="datetimeFigureOut">
              <a:rPr lang="en-GB" smtClean="0"/>
              <a:t>04/02/2026</a:t>
            </a:fld>
            <a:endParaRPr lang="en-GB"/>
          </a:p>
        </p:txBody>
      </p:sp>
      <p:sp>
        <p:nvSpPr>
          <p:cNvPr id="5" name="Footer Placeholder 4">
            <a:extLst>
              <a:ext uri="{FF2B5EF4-FFF2-40B4-BE49-F238E27FC236}">
                <a16:creationId xmlns:a16="http://schemas.microsoft.com/office/drawing/2014/main" id="{22023146-23E4-B5FD-FD45-246583B872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5F80109-966B-6113-6E22-2BE972D2E768}"/>
              </a:ext>
            </a:extLst>
          </p:cNvPr>
          <p:cNvSpPr>
            <a:spLocks noGrp="1"/>
          </p:cNvSpPr>
          <p:nvPr>
            <p:ph type="sldNum" sz="quarter" idx="12"/>
          </p:nvPr>
        </p:nvSpPr>
        <p:spPr/>
        <p:txBody>
          <a:bodyPr/>
          <a:lstStyle/>
          <a:p>
            <a:fld id="{2CB9DF83-5ED4-4399-BC07-EEB5A653FC44}" type="slidenum">
              <a:rPr lang="en-GB" smtClean="0"/>
              <a:t>‹#›</a:t>
            </a:fld>
            <a:endParaRPr lang="en-GB"/>
          </a:p>
        </p:txBody>
      </p:sp>
    </p:spTree>
    <p:extLst>
      <p:ext uri="{BB962C8B-B14F-4D97-AF65-F5344CB8AC3E}">
        <p14:creationId xmlns:p14="http://schemas.microsoft.com/office/powerpoint/2010/main" val="12084872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8FFE49-E247-4FD1-8DAE-9AF6EA194B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4EC2259-B7C1-3F7A-B330-B66977DB3A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994074-DC48-21F6-96FF-262B4832E343}"/>
              </a:ext>
            </a:extLst>
          </p:cNvPr>
          <p:cNvSpPr>
            <a:spLocks noGrp="1"/>
          </p:cNvSpPr>
          <p:nvPr>
            <p:ph type="dt" sz="half" idx="10"/>
          </p:nvPr>
        </p:nvSpPr>
        <p:spPr/>
        <p:txBody>
          <a:bodyPr/>
          <a:lstStyle/>
          <a:p>
            <a:fld id="{7297E683-235C-4A39-8FD4-110132BA9141}" type="datetimeFigureOut">
              <a:rPr lang="en-GB" smtClean="0"/>
              <a:t>04/02/2026</a:t>
            </a:fld>
            <a:endParaRPr lang="en-GB"/>
          </a:p>
        </p:txBody>
      </p:sp>
      <p:sp>
        <p:nvSpPr>
          <p:cNvPr id="5" name="Footer Placeholder 4">
            <a:extLst>
              <a:ext uri="{FF2B5EF4-FFF2-40B4-BE49-F238E27FC236}">
                <a16:creationId xmlns:a16="http://schemas.microsoft.com/office/drawing/2014/main" id="{80C19FEF-D34B-E4BF-AFEA-8EAEDB3FBD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C497541-D547-FD37-0771-44B856C21B2D}"/>
              </a:ext>
            </a:extLst>
          </p:cNvPr>
          <p:cNvSpPr>
            <a:spLocks noGrp="1"/>
          </p:cNvSpPr>
          <p:nvPr>
            <p:ph type="sldNum" sz="quarter" idx="12"/>
          </p:nvPr>
        </p:nvSpPr>
        <p:spPr/>
        <p:txBody>
          <a:bodyPr/>
          <a:lstStyle/>
          <a:p>
            <a:fld id="{2CB9DF83-5ED4-4399-BC07-EEB5A653FC44}" type="slidenum">
              <a:rPr lang="en-GB" smtClean="0"/>
              <a:t>‹#›</a:t>
            </a:fld>
            <a:endParaRPr lang="en-GB"/>
          </a:p>
        </p:txBody>
      </p:sp>
    </p:spTree>
    <p:extLst>
      <p:ext uri="{BB962C8B-B14F-4D97-AF65-F5344CB8AC3E}">
        <p14:creationId xmlns:p14="http://schemas.microsoft.com/office/powerpoint/2010/main" val="7552625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7D3FB-18A6-C2FC-058D-EBF09156C1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591F399-F008-40C2-7304-9A5A7C20291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0BB974-F628-CB9E-0067-015B468AF232}"/>
              </a:ext>
            </a:extLst>
          </p:cNvPr>
          <p:cNvSpPr>
            <a:spLocks noGrp="1"/>
          </p:cNvSpPr>
          <p:nvPr>
            <p:ph type="dt" sz="half" idx="10"/>
          </p:nvPr>
        </p:nvSpPr>
        <p:spPr/>
        <p:txBody>
          <a:bodyPr/>
          <a:lstStyle/>
          <a:p>
            <a:fld id="{7297E683-235C-4A39-8FD4-110132BA9141}" type="datetimeFigureOut">
              <a:rPr lang="en-GB" smtClean="0"/>
              <a:t>04/02/2026</a:t>
            </a:fld>
            <a:endParaRPr lang="en-GB"/>
          </a:p>
        </p:txBody>
      </p:sp>
      <p:sp>
        <p:nvSpPr>
          <p:cNvPr id="5" name="Footer Placeholder 4">
            <a:extLst>
              <a:ext uri="{FF2B5EF4-FFF2-40B4-BE49-F238E27FC236}">
                <a16:creationId xmlns:a16="http://schemas.microsoft.com/office/drawing/2014/main" id="{34CC150A-C1A8-3B58-3A45-6A8169A272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A5B62A-AB40-E20C-7D7B-7366BA4449A0}"/>
              </a:ext>
            </a:extLst>
          </p:cNvPr>
          <p:cNvSpPr>
            <a:spLocks noGrp="1"/>
          </p:cNvSpPr>
          <p:nvPr>
            <p:ph type="sldNum" sz="quarter" idx="12"/>
          </p:nvPr>
        </p:nvSpPr>
        <p:spPr/>
        <p:txBody>
          <a:bodyPr/>
          <a:lstStyle/>
          <a:p>
            <a:fld id="{2CB9DF83-5ED4-4399-BC07-EEB5A653FC44}" type="slidenum">
              <a:rPr lang="en-GB" smtClean="0"/>
              <a:t>‹#›</a:t>
            </a:fld>
            <a:endParaRPr lang="en-GB"/>
          </a:p>
        </p:txBody>
      </p:sp>
    </p:spTree>
    <p:extLst>
      <p:ext uri="{BB962C8B-B14F-4D97-AF65-F5344CB8AC3E}">
        <p14:creationId xmlns:p14="http://schemas.microsoft.com/office/powerpoint/2010/main" val="3309773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B4E3-510B-8E10-7AC3-0D80FD6CA6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2F550EC-ABB8-E1B4-BE96-EDABD1C0B7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0E6CFD-6EC1-AF70-68B6-4FE3D445C3A0}"/>
              </a:ext>
            </a:extLst>
          </p:cNvPr>
          <p:cNvSpPr>
            <a:spLocks noGrp="1"/>
          </p:cNvSpPr>
          <p:nvPr>
            <p:ph type="dt" sz="half" idx="10"/>
          </p:nvPr>
        </p:nvSpPr>
        <p:spPr/>
        <p:txBody>
          <a:bodyPr/>
          <a:lstStyle/>
          <a:p>
            <a:fld id="{7297E683-235C-4A39-8FD4-110132BA9141}" type="datetimeFigureOut">
              <a:rPr lang="en-GB" smtClean="0"/>
              <a:t>04/02/2026</a:t>
            </a:fld>
            <a:endParaRPr lang="en-GB"/>
          </a:p>
        </p:txBody>
      </p:sp>
      <p:sp>
        <p:nvSpPr>
          <p:cNvPr id="5" name="Footer Placeholder 4">
            <a:extLst>
              <a:ext uri="{FF2B5EF4-FFF2-40B4-BE49-F238E27FC236}">
                <a16:creationId xmlns:a16="http://schemas.microsoft.com/office/drawing/2014/main" id="{341C4AB1-1A14-0D41-91C9-D1E07ECBA5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EC4E00-D18F-E468-FC2D-ECD0A37562AD}"/>
              </a:ext>
            </a:extLst>
          </p:cNvPr>
          <p:cNvSpPr>
            <a:spLocks noGrp="1"/>
          </p:cNvSpPr>
          <p:nvPr>
            <p:ph type="sldNum" sz="quarter" idx="12"/>
          </p:nvPr>
        </p:nvSpPr>
        <p:spPr/>
        <p:txBody>
          <a:bodyPr/>
          <a:lstStyle/>
          <a:p>
            <a:fld id="{2CB9DF83-5ED4-4399-BC07-EEB5A653FC44}" type="slidenum">
              <a:rPr lang="en-GB" smtClean="0"/>
              <a:t>‹#›</a:t>
            </a:fld>
            <a:endParaRPr lang="en-GB"/>
          </a:p>
        </p:txBody>
      </p:sp>
    </p:spTree>
    <p:extLst>
      <p:ext uri="{BB962C8B-B14F-4D97-AF65-F5344CB8AC3E}">
        <p14:creationId xmlns:p14="http://schemas.microsoft.com/office/powerpoint/2010/main" val="690756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6D5ED-342C-2F88-371E-FAFB56D6EE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2857D6-1EDF-03A7-7B33-2069A7F1C8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EE2C2C-91C3-F1C6-D5F9-2230886968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27A1904-719B-BDFE-171E-525AB1264F55}"/>
              </a:ext>
            </a:extLst>
          </p:cNvPr>
          <p:cNvSpPr>
            <a:spLocks noGrp="1"/>
          </p:cNvSpPr>
          <p:nvPr>
            <p:ph type="dt" sz="half" idx="10"/>
          </p:nvPr>
        </p:nvSpPr>
        <p:spPr/>
        <p:txBody>
          <a:bodyPr/>
          <a:lstStyle/>
          <a:p>
            <a:fld id="{7297E683-235C-4A39-8FD4-110132BA9141}" type="datetimeFigureOut">
              <a:rPr lang="en-GB" smtClean="0"/>
              <a:t>04/02/2026</a:t>
            </a:fld>
            <a:endParaRPr lang="en-GB"/>
          </a:p>
        </p:txBody>
      </p:sp>
      <p:sp>
        <p:nvSpPr>
          <p:cNvPr id="6" name="Footer Placeholder 5">
            <a:extLst>
              <a:ext uri="{FF2B5EF4-FFF2-40B4-BE49-F238E27FC236}">
                <a16:creationId xmlns:a16="http://schemas.microsoft.com/office/drawing/2014/main" id="{2418EC10-4359-C016-83EE-83EEF85710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022685E-759E-11C3-EBEF-7ED735939609}"/>
              </a:ext>
            </a:extLst>
          </p:cNvPr>
          <p:cNvSpPr>
            <a:spLocks noGrp="1"/>
          </p:cNvSpPr>
          <p:nvPr>
            <p:ph type="sldNum" sz="quarter" idx="12"/>
          </p:nvPr>
        </p:nvSpPr>
        <p:spPr/>
        <p:txBody>
          <a:bodyPr/>
          <a:lstStyle/>
          <a:p>
            <a:fld id="{2CB9DF83-5ED4-4399-BC07-EEB5A653FC44}" type="slidenum">
              <a:rPr lang="en-GB" smtClean="0"/>
              <a:t>‹#›</a:t>
            </a:fld>
            <a:endParaRPr lang="en-GB"/>
          </a:p>
        </p:txBody>
      </p:sp>
    </p:spTree>
    <p:extLst>
      <p:ext uri="{BB962C8B-B14F-4D97-AF65-F5344CB8AC3E}">
        <p14:creationId xmlns:p14="http://schemas.microsoft.com/office/powerpoint/2010/main" val="148069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338A3-6353-BD3A-39EB-E21059D95F0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8FBE520-B5C4-6135-3D37-2447EF9A4B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ECD73D-4F63-2147-07F9-BF5F9A7D4B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286B36-1B21-7F0B-1EF6-8240455B0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11C73FE-A1B1-3868-4ED5-5630EDE49C0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186C826-AC82-0DAD-EF29-01745C62B538}"/>
              </a:ext>
            </a:extLst>
          </p:cNvPr>
          <p:cNvSpPr>
            <a:spLocks noGrp="1"/>
          </p:cNvSpPr>
          <p:nvPr>
            <p:ph type="dt" sz="half" idx="10"/>
          </p:nvPr>
        </p:nvSpPr>
        <p:spPr/>
        <p:txBody>
          <a:bodyPr/>
          <a:lstStyle/>
          <a:p>
            <a:fld id="{7297E683-235C-4A39-8FD4-110132BA9141}" type="datetimeFigureOut">
              <a:rPr lang="en-GB" smtClean="0"/>
              <a:t>04/02/2026</a:t>
            </a:fld>
            <a:endParaRPr lang="en-GB"/>
          </a:p>
        </p:txBody>
      </p:sp>
      <p:sp>
        <p:nvSpPr>
          <p:cNvPr id="8" name="Footer Placeholder 7">
            <a:extLst>
              <a:ext uri="{FF2B5EF4-FFF2-40B4-BE49-F238E27FC236}">
                <a16:creationId xmlns:a16="http://schemas.microsoft.com/office/drawing/2014/main" id="{99FEE53D-CC76-F583-45B9-029614623E3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D44A02B-5A45-4E8B-8E73-6933245DD4EC}"/>
              </a:ext>
            </a:extLst>
          </p:cNvPr>
          <p:cNvSpPr>
            <a:spLocks noGrp="1"/>
          </p:cNvSpPr>
          <p:nvPr>
            <p:ph type="sldNum" sz="quarter" idx="12"/>
          </p:nvPr>
        </p:nvSpPr>
        <p:spPr/>
        <p:txBody>
          <a:bodyPr/>
          <a:lstStyle/>
          <a:p>
            <a:fld id="{2CB9DF83-5ED4-4399-BC07-EEB5A653FC44}" type="slidenum">
              <a:rPr lang="en-GB" smtClean="0"/>
              <a:t>‹#›</a:t>
            </a:fld>
            <a:endParaRPr lang="en-GB"/>
          </a:p>
        </p:txBody>
      </p:sp>
    </p:spTree>
    <p:extLst>
      <p:ext uri="{BB962C8B-B14F-4D97-AF65-F5344CB8AC3E}">
        <p14:creationId xmlns:p14="http://schemas.microsoft.com/office/powerpoint/2010/main" val="35842801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51D8D-A496-5AF1-A9B1-54B821560F4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780672C-310D-095C-1B9A-A181D4B819B0}"/>
              </a:ext>
            </a:extLst>
          </p:cNvPr>
          <p:cNvSpPr>
            <a:spLocks noGrp="1"/>
          </p:cNvSpPr>
          <p:nvPr>
            <p:ph type="dt" sz="half" idx="10"/>
          </p:nvPr>
        </p:nvSpPr>
        <p:spPr/>
        <p:txBody>
          <a:bodyPr/>
          <a:lstStyle/>
          <a:p>
            <a:fld id="{7297E683-235C-4A39-8FD4-110132BA9141}" type="datetimeFigureOut">
              <a:rPr lang="en-GB" smtClean="0"/>
              <a:t>04/02/2026</a:t>
            </a:fld>
            <a:endParaRPr lang="en-GB"/>
          </a:p>
        </p:txBody>
      </p:sp>
      <p:sp>
        <p:nvSpPr>
          <p:cNvPr id="4" name="Footer Placeholder 3">
            <a:extLst>
              <a:ext uri="{FF2B5EF4-FFF2-40B4-BE49-F238E27FC236}">
                <a16:creationId xmlns:a16="http://schemas.microsoft.com/office/drawing/2014/main" id="{C891F772-993E-7EF2-3182-B13E41561FD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D2651D6-DEC3-9A74-4D84-98931D20FF9D}"/>
              </a:ext>
            </a:extLst>
          </p:cNvPr>
          <p:cNvSpPr>
            <a:spLocks noGrp="1"/>
          </p:cNvSpPr>
          <p:nvPr>
            <p:ph type="sldNum" sz="quarter" idx="12"/>
          </p:nvPr>
        </p:nvSpPr>
        <p:spPr/>
        <p:txBody>
          <a:bodyPr/>
          <a:lstStyle/>
          <a:p>
            <a:fld id="{2CB9DF83-5ED4-4399-BC07-EEB5A653FC44}" type="slidenum">
              <a:rPr lang="en-GB" smtClean="0"/>
              <a:t>‹#›</a:t>
            </a:fld>
            <a:endParaRPr lang="en-GB"/>
          </a:p>
        </p:txBody>
      </p:sp>
    </p:spTree>
    <p:extLst>
      <p:ext uri="{BB962C8B-B14F-4D97-AF65-F5344CB8AC3E}">
        <p14:creationId xmlns:p14="http://schemas.microsoft.com/office/powerpoint/2010/main" val="3698772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DC258B-4A7B-29F7-6402-B3FA401AE4F3}"/>
              </a:ext>
            </a:extLst>
          </p:cNvPr>
          <p:cNvSpPr>
            <a:spLocks noGrp="1"/>
          </p:cNvSpPr>
          <p:nvPr>
            <p:ph type="dt" sz="half" idx="10"/>
          </p:nvPr>
        </p:nvSpPr>
        <p:spPr/>
        <p:txBody>
          <a:bodyPr/>
          <a:lstStyle/>
          <a:p>
            <a:fld id="{7297E683-235C-4A39-8FD4-110132BA9141}" type="datetimeFigureOut">
              <a:rPr lang="en-GB" smtClean="0"/>
              <a:t>04/02/2026</a:t>
            </a:fld>
            <a:endParaRPr lang="en-GB"/>
          </a:p>
        </p:txBody>
      </p:sp>
      <p:sp>
        <p:nvSpPr>
          <p:cNvPr id="3" name="Footer Placeholder 2">
            <a:extLst>
              <a:ext uri="{FF2B5EF4-FFF2-40B4-BE49-F238E27FC236}">
                <a16:creationId xmlns:a16="http://schemas.microsoft.com/office/drawing/2014/main" id="{0235B56A-04C7-18F7-A507-F46A626F53E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83A50B-417A-DFF0-A4A9-7BA5E0C748AC}"/>
              </a:ext>
            </a:extLst>
          </p:cNvPr>
          <p:cNvSpPr>
            <a:spLocks noGrp="1"/>
          </p:cNvSpPr>
          <p:nvPr>
            <p:ph type="sldNum" sz="quarter" idx="12"/>
          </p:nvPr>
        </p:nvSpPr>
        <p:spPr/>
        <p:txBody>
          <a:bodyPr/>
          <a:lstStyle/>
          <a:p>
            <a:fld id="{2CB9DF83-5ED4-4399-BC07-EEB5A653FC44}" type="slidenum">
              <a:rPr lang="en-GB" smtClean="0"/>
              <a:t>‹#›</a:t>
            </a:fld>
            <a:endParaRPr lang="en-GB"/>
          </a:p>
        </p:txBody>
      </p:sp>
    </p:spTree>
    <p:extLst>
      <p:ext uri="{BB962C8B-B14F-4D97-AF65-F5344CB8AC3E}">
        <p14:creationId xmlns:p14="http://schemas.microsoft.com/office/powerpoint/2010/main" val="635138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2B3F8-DF92-787A-E59F-5213F9473F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C402CB2-E30A-F437-BDF9-A012DE81F6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77C5033-7666-9AD6-0053-25E6D4FE4D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9B1D5F-443A-F75B-C20C-F2C499918E6A}"/>
              </a:ext>
            </a:extLst>
          </p:cNvPr>
          <p:cNvSpPr>
            <a:spLocks noGrp="1"/>
          </p:cNvSpPr>
          <p:nvPr>
            <p:ph type="dt" sz="half" idx="10"/>
          </p:nvPr>
        </p:nvSpPr>
        <p:spPr/>
        <p:txBody>
          <a:bodyPr/>
          <a:lstStyle/>
          <a:p>
            <a:fld id="{7297E683-235C-4A39-8FD4-110132BA9141}" type="datetimeFigureOut">
              <a:rPr lang="en-GB" smtClean="0"/>
              <a:t>04/02/2026</a:t>
            </a:fld>
            <a:endParaRPr lang="en-GB"/>
          </a:p>
        </p:txBody>
      </p:sp>
      <p:sp>
        <p:nvSpPr>
          <p:cNvPr id="6" name="Footer Placeholder 5">
            <a:extLst>
              <a:ext uri="{FF2B5EF4-FFF2-40B4-BE49-F238E27FC236}">
                <a16:creationId xmlns:a16="http://schemas.microsoft.com/office/drawing/2014/main" id="{C3428AF9-B3E6-209A-91CB-BBB3E9F447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A707EFD-A102-1001-7B72-0C8969987319}"/>
              </a:ext>
            </a:extLst>
          </p:cNvPr>
          <p:cNvSpPr>
            <a:spLocks noGrp="1"/>
          </p:cNvSpPr>
          <p:nvPr>
            <p:ph type="sldNum" sz="quarter" idx="12"/>
          </p:nvPr>
        </p:nvSpPr>
        <p:spPr/>
        <p:txBody>
          <a:bodyPr/>
          <a:lstStyle/>
          <a:p>
            <a:fld id="{2CB9DF83-5ED4-4399-BC07-EEB5A653FC44}" type="slidenum">
              <a:rPr lang="en-GB" smtClean="0"/>
              <a:t>‹#›</a:t>
            </a:fld>
            <a:endParaRPr lang="en-GB"/>
          </a:p>
        </p:txBody>
      </p:sp>
    </p:spTree>
    <p:extLst>
      <p:ext uri="{BB962C8B-B14F-4D97-AF65-F5344CB8AC3E}">
        <p14:creationId xmlns:p14="http://schemas.microsoft.com/office/powerpoint/2010/main" val="3205100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25E76-787F-2227-5A73-815F032953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7991C16-15F9-C194-6268-E7DE7EACF77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C00103D-E6FB-8542-F959-4F7A9C2747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1E0F51-A536-100C-E60A-1DB4A5021DC4}"/>
              </a:ext>
            </a:extLst>
          </p:cNvPr>
          <p:cNvSpPr>
            <a:spLocks noGrp="1"/>
          </p:cNvSpPr>
          <p:nvPr>
            <p:ph type="dt" sz="half" idx="10"/>
          </p:nvPr>
        </p:nvSpPr>
        <p:spPr/>
        <p:txBody>
          <a:bodyPr/>
          <a:lstStyle/>
          <a:p>
            <a:fld id="{7297E683-235C-4A39-8FD4-110132BA9141}" type="datetimeFigureOut">
              <a:rPr lang="en-GB" smtClean="0"/>
              <a:t>04/02/2026</a:t>
            </a:fld>
            <a:endParaRPr lang="en-GB"/>
          </a:p>
        </p:txBody>
      </p:sp>
      <p:sp>
        <p:nvSpPr>
          <p:cNvPr id="6" name="Footer Placeholder 5">
            <a:extLst>
              <a:ext uri="{FF2B5EF4-FFF2-40B4-BE49-F238E27FC236}">
                <a16:creationId xmlns:a16="http://schemas.microsoft.com/office/drawing/2014/main" id="{76D90B60-9301-2B2A-7128-0DC46D34AFD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D8000B5-632E-4140-21BA-46C8B8CEC366}"/>
              </a:ext>
            </a:extLst>
          </p:cNvPr>
          <p:cNvSpPr>
            <a:spLocks noGrp="1"/>
          </p:cNvSpPr>
          <p:nvPr>
            <p:ph type="sldNum" sz="quarter" idx="12"/>
          </p:nvPr>
        </p:nvSpPr>
        <p:spPr/>
        <p:txBody>
          <a:bodyPr/>
          <a:lstStyle/>
          <a:p>
            <a:fld id="{2CB9DF83-5ED4-4399-BC07-EEB5A653FC44}" type="slidenum">
              <a:rPr lang="en-GB" smtClean="0"/>
              <a:t>‹#›</a:t>
            </a:fld>
            <a:endParaRPr lang="en-GB"/>
          </a:p>
        </p:txBody>
      </p:sp>
    </p:spTree>
    <p:extLst>
      <p:ext uri="{BB962C8B-B14F-4D97-AF65-F5344CB8AC3E}">
        <p14:creationId xmlns:p14="http://schemas.microsoft.com/office/powerpoint/2010/main" val="163638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199BB6-6759-AC63-EA53-EB10BAA7B1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D57E6B1-A19D-1955-7328-466886E1E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49DA154-9D03-5D3F-A80F-DD5EB33EC6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7E683-235C-4A39-8FD4-110132BA9141}" type="datetimeFigureOut">
              <a:rPr lang="en-GB" smtClean="0"/>
              <a:t>04/02/2026</a:t>
            </a:fld>
            <a:endParaRPr lang="en-GB"/>
          </a:p>
        </p:txBody>
      </p:sp>
      <p:sp>
        <p:nvSpPr>
          <p:cNvPr id="5" name="Footer Placeholder 4">
            <a:extLst>
              <a:ext uri="{FF2B5EF4-FFF2-40B4-BE49-F238E27FC236}">
                <a16:creationId xmlns:a16="http://schemas.microsoft.com/office/drawing/2014/main" id="{364CF3CB-0A32-A249-2E6D-B938094F60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A182C64-3BBC-AB96-EE00-FDE21AA324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B9DF83-5ED4-4399-BC07-EEB5A653FC44}" type="slidenum">
              <a:rPr lang="en-GB" smtClean="0"/>
              <a:t>‹#›</a:t>
            </a:fld>
            <a:endParaRPr lang="en-GB"/>
          </a:p>
        </p:txBody>
      </p:sp>
    </p:spTree>
    <p:extLst>
      <p:ext uri="{BB962C8B-B14F-4D97-AF65-F5344CB8AC3E}">
        <p14:creationId xmlns:p14="http://schemas.microsoft.com/office/powerpoint/2010/main" val="3363903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emf"/></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emf"/></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emf"/><Relationship Id="rId4" Type="http://schemas.openxmlformats.org/officeDocument/2006/relationships/image" Target="../media/image23.emf"/></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11.pn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11.png"/></Relationships>
</file>

<file path=ppt/slides/_rel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54E24-8155-80DF-8A7C-CC7DD1CE3B66}"/>
              </a:ext>
            </a:extLst>
          </p:cNvPr>
          <p:cNvSpPr>
            <a:spLocks noGrp="1"/>
          </p:cNvSpPr>
          <p:nvPr>
            <p:ph type="ctrTitle"/>
          </p:nvPr>
        </p:nvSpPr>
        <p:spPr>
          <a:xfrm>
            <a:off x="655200" y="504706"/>
            <a:ext cx="9597164" cy="2924294"/>
          </a:xfrm>
        </p:spPr>
        <p:txBody>
          <a:bodyPr>
            <a:noAutofit/>
          </a:bodyPr>
          <a:lstStyle/>
          <a:p>
            <a:pPr algn="l">
              <a:lnSpc>
                <a:spcPts val="7540"/>
              </a:lnSpc>
            </a:pPr>
            <a:r>
              <a:rPr lang="en-US" sz="8000" dirty="0">
                <a:solidFill>
                  <a:schemeClr val="bg1"/>
                </a:solidFill>
                <a:latin typeface="Baskerville" panose="02020502070401020303" pitchFamily="18" charset="0"/>
                <a:ea typeface="Baskerville" panose="02020502070401020303" pitchFamily="18" charset="0"/>
                <a:cs typeface="Arial" panose="020B0604020202020204" pitchFamily="34" charset="0"/>
              </a:rPr>
              <a:t>BOOLERS ANNUAL </a:t>
            </a:r>
            <a:br>
              <a:rPr lang="en-US" sz="8000" dirty="0">
                <a:solidFill>
                  <a:schemeClr val="bg1"/>
                </a:solidFill>
                <a:latin typeface="Baskerville" panose="02020502070401020303" pitchFamily="18" charset="0"/>
                <a:ea typeface="Baskerville" panose="02020502070401020303" pitchFamily="18" charset="0"/>
                <a:cs typeface="Arial" panose="020B0604020202020204" pitchFamily="34" charset="0"/>
              </a:rPr>
            </a:br>
            <a:r>
              <a:rPr lang="en-US" sz="8000" dirty="0">
                <a:solidFill>
                  <a:schemeClr val="bg1"/>
                </a:solidFill>
                <a:latin typeface="Baskerville" panose="02020502070401020303" pitchFamily="18" charset="0"/>
                <a:ea typeface="Baskerville" panose="02020502070401020303" pitchFamily="18" charset="0"/>
                <a:cs typeface="Arial" panose="020B0604020202020204" pitchFamily="34" charset="0"/>
              </a:rPr>
              <a:t>CLIENT CONFERENCE</a:t>
            </a:r>
            <a:endParaRPr lang="en-GB" sz="8000" dirty="0">
              <a:solidFill>
                <a:schemeClr val="bg1"/>
              </a:solidFill>
              <a:latin typeface="Baskerville" panose="02020502070401020303" pitchFamily="18" charset="0"/>
              <a:ea typeface="Baskerville" panose="02020502070401020303" pitchFamily="18" charset="0"/>
              <a:cs typeface="Arial" panose="020B0604020202020204" pitchFamily="34" charset="0"/>
            </a:endParaRPr>
          </a:p>
        </p:txBody>
      </p:sp>
      <p:sp>
        <p:nvSpPr>
          <p:cNvPr id="3" name="Subtitle 2">
            <a:extLst>
              <a:ext uri="{FF2B5EF4-FFF2-40B4-BE49-F238E27FC236}">
                <a16:creationId xmlns:a16="http://schemas.microsoft.com/office/drawing/2014/main" id="{862BC4F5-AFB2-876A-A5F8-2659E1C08319}"/>
              </a:ext>
            </a:extLst>
          </p:cNvPr>
          <p:cNvSpPr>
            <a:spLocks noGrp="1"/>
          </p:cNvSpPr>
          <p:nvPr>
            <p:ph type="subTitle" idx="1"/>
          </p:nvPr>
        </p:nvSpPr>
        <p:spPr>
          <a:xfrm>
            <a:off x="655200" y="3429000"/>
            <a:ext cx="6208738" cy="638283"/>
          </a:xfrm>
        </p:spPr>
        <p:txBody>
          <a:bodyPr>
            <a:normAutofit/>
          </a:bodyPr>
          <a:lstStyle/>
          <a:p>
            <a:pPr algn="l">
              <a:lnSpc>
                <a:spcPct val="100000"/>
              </a:lnSpc>
            </a:pPr>
            <a:r>
              <a:rPr lang="en-US" sz="2800" dirty="0">
                <a:solidFill>
                  <a:schemeClr val="bg1"/>
                </a:solidFill>
                <a:latin typeface="Baskerville" panose="02020502070401020303" pitchFamily="18" charset="0"/>
                <a:ea typeface="Baskerville" panose="02020502070401020303" pitchFamily="18" charset="0"/>
                <a:cs typeface="Arial" panose="020B0604020202020204" pitchFamily="34" charset="0"/>
              </a:rPr>
              <a:t>2026 – Planning for the future</a:t>
            </a:r>
            <a:endParaRPr lang="en-GB" sz="2800" dirty="0">
              <a:solidFill>
                <a:schemeClr val="bg1"/>
              </a:solidFill>
              <a:latin typeface="Baskerville" panose="02020502070401020303" pitchFamily="18" charset="0"/>
              <a:ea typeface="Baskerville" panose="02020502070401020303" pitchFamily="18" charset="0"/>
              <a:cs typeface="Arial" panose="020B0604020202020204" pitchFamily="34" charset="0"/>
            </a:endParaRPr>
          </a:p>
        </p:txBody>
      </p:sp>
      <p:sp>
        <p:nvSpPr>
          <p:cNvPr id="4" name="TextBox 3">
            <a:extLst>
              <a:ext uri="{FF2B5EF4-FFF2-40B4-BE49-F238E27FC236}">
                <a16:creationId xmlns:a16="http://schemas.microsoft.com/office/drawing/2014/main" id="{4F59210B-B6EB-FC9F-8AD5-3B6E32BCEC54}"/>
              </a:ext>
            </a:extLst>
          </p:cNvPr>
          <p:cNvSpPr txBox="1"/>
          <p:nvPr/>
        </p:nvSpPr>
        <p:spPr>
          <a:xfrm>
            <a:off x="-1118440" y="6536826"/>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3527192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B24B086-DB69-6DFE-C54B-B8C3C80D17F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FA84CB8-5073-3780-40D9-136DB6ED4E42}"/>
              </a:ext>
            </a:extLst>
          </p:cNvPr>
          <p:cNvSpPr txBox="1">
            <a:spLocks/>
          </p:cNvSpPr>
          <p:nvPr/>
        </p:nvSpPr>
        <p:spPr>
          <a:xfrm>
            <a:off x="655201" y="518400"/>
            <a:ext cx="10881600"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IHT ON PENSIONS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12" name="Content Placeholder 2">
            <a:extLst>
              <a:ext uri="{FF2B5EF4-FFF2-40B4-BE49-F238E27FC236}">
                <a16:creationId xmlns:a16="http://schemas.microsoft.com/office/drawing/2014/main" id="{4AD58F15-CF6F-8048-E8B6-70818BCF2AEF}"/>
              </a:ext>
            </a:extLst>
          </p:cNvPr>
          <p:cNvSpPr txBox="1">
            <a:spLocks/>
          </p:cNvSpPr>
          <p:nvPr/>
        </p:nvSpPr>
        <p:spPr>
          <a:xfrm>
            <a:off x="655199" y="1862670"/>
            <a:ext cx="9993750"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b="1" dirty="0">
                <a:solidFill>
                  <a:srgbClr val="521555"/>
                </a:solidFill>
              </a:rPr>
              <a:t>Current Level of Taxation on Pensions</a:t>
            </a:r>
          </a:p>
        </p:txBody>
      </p:sp>
      <p:sp>
        <p:nvSpPr>
          <p:cNvPr id="16" name="Content Placeholder 2">
            <a:extLst>
              <a:ext uri="{FF2B5EF4-FFF2-40B4-BE49-F238E27FC236}">
                <a16:creationId xmlns:a16="http://schemas.microsoft.com/office/drawing/2014/main" id="{FCB450E6-8FC9-ABE0-D8F1-A23C43C3AE11}"/>
              </a:ext>
            </a:extLst>
          </p:cNvPr>
          <p:cNvSpPr txBox="1">
            <a:spLocks/>
          </p:cNvSpPr>
          <p:nvPr/>
        </p:nvSpPr>
        <p:spPr>
          <a:xfrm>
            <a:off x="655199" y="2341091"/>
            <a:ext cx="9065450" cy="3559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1800" b="1" dirty="0">
                <a:solidFill>
                  <a:srgbClr val="521555"/>
                </a:solidFill>
              </a:rPr>
              <a:t>Inheritance Tax (IHT) on Pensions</a:t>
            </a:r>
            <a:r>
              <a:rPr lang="en-US" sz="1800" b="1" dirty="0">
                <a:solidFill>
                  <a:srgbClr val="521555"/>
                </a:solidFill>
              </a:rPr>
              <a:t>;</a:t>
            </a:r>
          </a:p>
          <a:p>
            <a:pPr>
              <a:lnSpc>
                <a:spcPct val="100000"/>
              </a:lnSpc>
            </a:pPr>
            <a:r>
              <a:rPr lang="en-GB" sz="1800" dirty="0">
                <a:solidFill>
                  <a:srgbClr val="521555"/>
                </a:solidFill>
              </a:rPr>
              <a:t>Pensions do not form part of your Estate and pay </a:t>
            </a:r>
            <a:r>
              <a:rPr lang="en-GB" sz="1800" b="1" dirty="0">
                <a:solidFill>
                  <a:srgbClr val="521555"/>
                </a:solidFill>
              </a:rPr>
              <a:t>0% Inheritance Tax</a:t>
            </a:r>
            <a:endParaRPr lang="en-US" sz="1800" b="1" dirty="0">
              <a:solidFill>
                <a:srgbClr val="521555"/>
              </a:solidFill>
            </a:endParaRPr>
          </a:p>
          <a:p>
            <a:pPr marL="0" indent="0">
              <a:lnSpc>
                <a:spcPct val="100000"/>
              </a:lnSpc>
              <a:buNone/>
            </a:pPr>
            <a:endParaRPr lang="en-US" sz="1800" dirty="0">
              <a:solidFill>
                <a:srgbClr val="521555"/>
              </a:solidFill>
            </a:endParaRPr>
          </a:p>
          <a:p>
            <a:pPr marL="0" indent="0">
              <a:lnSpc>
                <a:spcPct val="100000"/>
              </a:lnSpc>
              <a:buNone/>
            </a:pPr>
            <a:r>
              <a:rPr lang="en-GB" sz="1800" b="1" dirty="0">
                <a:solidFill>
                  <a:srgbClr val="521555"/>
                </a:solidFill>
              </a:rPr>
              <a:t>Income Tax on Pensions</a:t>
            </a:r>
            <a:r>
              <a:rPr lang="en-US" sz="1800" b="1" dirty="0">
                <a:solidFill>
                  <a:srgbClr val="521555"/>
                </a:solidFill>
              </a:rPr>
              <a:t>;</a:t>
            </a:r>
          </a:p>
          <a:p>
            <a:pPr>
              <a:lnSpc>
                <a:spcPct val="100000"/>
              </a:lnSpc>
            </a:pPr>
            <a:r>
              <a:rPr lang="en-GB" sz="1800" b="1" dirty="0">
                <a:solidFill>
                  <a:srgbClr val="521555"/>
                </a:solidFill>
              </a:rPr>
              <a:t>PRE AGE 75 -</a:t>
            </a:r>
            <a:r>
              <a:rPr lang="en-GB" sz="1800" dirty="0">
                <a:solidFill>
                  <a:srgbClr val="521555"/>
                </a:solidFill>
              </a:rPr>
              <a:t> your beneficiaries can access your pension free of Income Tax</a:t>
            </a:r>
          </a:p>
          <a:p>
            <a:pPr>
              <a:lnSpc>
                <a:spcPct val="100000"/>
              </a:lnSpc>
            </a:pPr>
            <a:r>
              <a:rPr lang="en-GB" sz="1800" b="1" dirty="0">
                <a:solidFill>
                  <a:srgbClr val="521555"/>
                </a:solidFill>
              </a:rPr>
              <a:t>POST AGE 75 -</a:t>
            </a:r>
            <a:r>
              <a:rPr lang="en-GB" sz="1800" dirty="0">
                <a:solidFill>
                  <a:srgbClr val="521555"/>
                </a:solidFill>
              </a:rPr>
              <a:t> your beneficiaries pay income tax at their marginal rate of tax</a:t>
            </a:r>
          </a:p>
          <a:p>
            <a:pPr>
              <a:lnSpc>
                <a:spcPct val="100000"/>
              </a:lnSpc>
            </a:pPr>
            <a:endParaRPr lang="en-US" sz="1800" dirty="0">
              <a:solidFill>
                <a:srgbClr val="521555"/>
              </a:solidFill>
            </a:endParaRPr>
          </a:p>
        </p:txBody>
      </p:sp>
    </p:spTree>
    <p:extLst>
      <p:ext uri="{BB962C8B-B14F-4D97-AF65-F5344CB8AC3E}">
        <p14:creationId xmlns:p14="http://schemas.microsoft.com/office/powerpoint/2010/main" val="30616818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B24B086-DB69-6DFE-C54B-B8C3C80D17F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14EF752-B61B-8E3C-34B8-D99722FFA7E0}"/>
              </a:ext>
            </a:extLst>
          </p:cNvPr>
          <p:cNvSpPr txBox="1">
            <a:spLocks/>
          </p:cNvSpPr>
          <p:nvPr/>
        </p:nvSpPr>
        <p:spPr>
          <a:xfrm>
            <a:off x="655201" y="518400"/>
            <a:ext cx="10881600"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IHT ON PENSIONS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27E0B181-7B30-FF67-CBBF-5A220FCE15B3}"/>
              </a:ext>
            </a:extLst>
          </p:cNvPr>
          <p:cNvSpPr txBox="1">
            <a:spLocks/>
          </p:cNvSpPr>
          <p:nvPr/>
        </p:nvSpPr>
        <p:spPr>
          <a:xfrm>
            <a:off x="655200" y="1862670"/>
            <a:ext cx="9993750"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b="1" dirty="0">
                <a:solidFill>
                  <a:srgbClr val="521555"/>
                </a:solidFill>
              </a:rPr>
              <a:t>October 2024 Budget announcement</a:t>
            </a:r>
          </a:p>
        </p:txBody>
      </p:sp>
      <p:sp>
        <p:nvSpPr>
          <p:cNvPr id="5" name="Content Placeholder 2">
            <a:extLst>
              <a:ext uri="{FF2B5EF4-FFF2-40B4-BE49-F238E27FC236}">
                <a16:creationId xmlns:a16="http://schemas.microsoft.com/office/drawing/2014/main" id="{D96E1666-9F04-CC63-9BC7-C0B2EB99FB25}"/>
              </a:ext>
            </a:extLst>
          </p:cNvPr>
          <p:cNvSpPr txBox="1">
            <a:spLocks/>
          </p:cNvSpPr>
          <p:nvPr/>
        </p:nvSpPr>
        <p:spPr>
          <a:xfrm>
            <a:off x="655199" y="2341091"/>
            <a:ext cx="5912378" cy="3559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dirty="0">
                <a:solidFill>
                  <a:srgbClr val="521555"/>
                </a:solidFill>
              </a:rPr>
              <a:t>Pensions will be brought into Inheritance Tax regime </a:t>
            </a:r>
            <a:br>
              <a:rPr lang="en-GB" sz="1800" dirty="0">
                <a:solidFill>
                  <a:srgbClr val="521555"/>
                </a:solidFill>
              </a:rPr>
            </a:br>
            <a:r>
              <a:rPr lang="en-GB" sz="1800" b="1" dirty="0">
                <a:solidFill>
                  <a:srgbClr val="521555"/>
                </a:solidFill>
              </a:rPr>
              <a:t>from April 2027</a:t>
            </a:r>
          </a:p>
          <a:p>
            <a:pPr>
              <a:lnSpc>
                <a:spcPct val="100000"/>
              </a:lnSpc>
            </a:pPr>
            <a:r>
              <a:rPr lang="en-GB" sz="1800" b="1" dirty="0">
                <a:solidFill>
                  <a:srgbClr val="521555"/>
                </a:solidFill>
              </a:rPr>
              <a:t>Pension values will be added to estate values </a:t>
            </a:r>
            <a:r>
              <a:rPr lang="en-GB" sz="1800" dirty="0">
                <a:solidFill>
                  <a:srgbClr val="521555"/>
                </a:solidFill>
              </a:rPr>
              <a:t>and Inheritance Tax calculated on the total</a:t>
            </a:r>
          </a:p>
          <a:p>
            <a:pPr>
              <a:lnSpc>
                <a:spcPct val="100000"/>
              </a:lnSpc>
            </a:pPr>
            <a:r>
              <a:rPr lang="en-GB" sz="1800" b="1" dirty="0">
                <a:solidFill>
                  <a:srgbClr val="521555"/>
                </a:solidFill>
              </a:rPr>
              <a:t>IHT liability split between estate and pension</a:t>
            </a:r>
            <a:r>
              <a:rPr lang="en-GB" sz="1800" dirty="0">
                <a:solidFill>
                  <a:srgbClr val="521555"/>
                </a:solidFill>
              </a:rPr>
              <a:t> based on their proportion of total value</a:t>
            </a:r>
          </a:p>
          <a:p>
            <a:pPr>
              <a:lnSpc>
                <a:spcPct val="100000"/>
              </a:lnSpc>
            </a:pPr>
            <a:r>
              <a:rPr lang="en-GB" sz="1800" dirty="0">
                <a:solidFill>
                  <a:srgbClr val="521555"/>
                </a:solidFill>
              </a:rPr>
              <a:t>Spousal exemption </a:t>
            </a:r>
            <a:r>
              <a:rPr lang="en-GB" sz="1800" b="1" dirty="0">
                <a:solidFill>
                  <a:srgbClr val="521555"/>
                </a:solidFill>
              </a:rPr>
              <a:t>remains</a:t>
            </a:r>
            <a:endParaRPr lang="en-US" sz="1800" b="1" dirty="0">
              <a:solidFill>
                <a:srgbClr val="521555"/>
              </a:solidFill>
            </a:endParaRPr>
          </a:p>
        </p:txBody>
      </p:sp>
      <p:sp>
        <p:nvSpPr>
          <p:cNvPr id="9" name="Oval 8">
            <a:extLst>
              <a:ext uri="{FF2B5EF4-FFF2-40B4-BE49-F238E27FC236}">
                <a16:creationId xmlns:a16="http://schemas.microsoft.com/office/drawing/2014/main" id="{915BC96B-85C5-7667-2296-7CE19D133E1B}"/>
              </a:ext>
            </a:extLst>
          </p:cNvPr>
          <p:cNvSpPr/>
          <p:nvPr/>
        </p:nvSpPr>
        <p:spPr>
          <a:xfrm>
            <a:off x="7048152" y="556241"/>
            <a:ext cx="4446759" cy="4446759"/>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011D85AA-17BD-0F44-77F6-75AA8DCF0027}"/>
              </a:ext>
            </a:extLst>
          </p:cNvPr>
          <p:cNvPicPr>
            <a:picLocks noChangeAspect="1"/>
          </p:cNvPicPr>
          <p:nvPr/>
        </p:nvPicPr>
        <p:blipFill>
          <a:blip r:embed="rId4"/>
          <a:stretch>
            <a:fillRect/>
          </a:stretch>
        </p:blipFill>
        <p:spPr>
          <a:xfrm>
            <a:off x="8017599" y="1276241"/>
            <a:ext cx="2433560" cy="3041950"/>
          </a:xfrm>
          <a:prstGeom prst="rect">
            <a:avLst/>
          </a:prstGeom>
        </p:spPr>
      </p:pic>
    </p:spTree>
    <p:extLst>
      <p:ext uri="{BB962C8B-B14F-4D97-AF65-F5344CB8AC3E}">
        <p14:creationId xmlns:p14="http://schemas.microsoft.com/office/powerpoint/2010/main" val="23308791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B24B086-DB69-6DFE-C54B-B8C3C80D17F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98C139E-3932-4CEB-C9B7-E783E8AA729C}"/>
              </a:ext>
            </a:extLst>
          </p:cNvPr>
          <p:cNvSpPr txBox="1"/>
          <p:nvPr/>
        </p:nvSpPr>
        <p:spPr>
          <a:xfrm>
            <a:off x="655199" y="1142670"/>
            <a:ext cx="8571928" cy="419730"/>
          </a:xfrm>
          <a:prstGeom prst="rect">
            <a:avLst/>
          </a:prstGeom>
          <a:noFill/>
        </p:spPr>
        <p:txBody>
          <a:bodyPr wrap="square" rtlCol="0">
            <a:spAutoFit/>
          </a:bodyPr>
          <a:lstStyle/>
          <a:p>
            <a:pPr>
              <a:lnSpc>
                <a:spcPts val="2660"/>
              </a:lnSpc>
            </a:pPr>
            <a:r>
              <a:rPr lang="en-GB" sz="2000" dirty="0">
                <a:solidFill>
                  <a:schemeClr val="bg1"/>
                </a:solidFill>
              </a:rPr>
              <a:t>What we know</a:t>
            </a:r>
          </a:p>
        </p:txBody>
      </p:sp>
      <p:sp>
        <p:nvSpPr>
          <p:cNvPr id="7" name="Title 1">
            <a:extLst>
              <a:ext uri="{FF2B5EF4-FFF2-40B4-BE49-F238E27FC236}">
                <a16:creationId xmlns:a16="http://schemas.microsoft.com/office/drawing/2014/main" id="{26B8C486-C9F5-00F4-18F4-DAA61059BDB9}"/>
              </a:ext>
            </a:extLst>
          </p:cNvPr>
          <p:cNvSpPr txBox="1">
            <a:spLocks/>
          </p:cNvSpPr>
          <p:nvPr/>
        </p:nvSpPr>
        <p:spPr>
          <a:xfrm>
            <a:off x="655201" y="518400"/>
            <a:ext cx="10881600"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IHT ON PENSIONS</a:t>
            </a:r>
            <a:endParaRPr lang="en-GB"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E5417D77-6FA9-1375-64CC-064C6F7E645C}"/>
              </a:ext>
            </a:extLst>
          </p:cNvPr>
          <p:cNvSpPr txBox="1">
            <a:spLocks/>
          </p:cNvSpPr>
          <p:nvPr/>
        </p:nvSpPr>
        <p:spPr>
          <a:xfrm>
            <a:off x="655200" y="1862670"/>
            <a:ext cx="9993750"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b="1" dirty="0">
                <a:solidFill>
                  <a:schemeClr val="bg1"/>
                </a:solidFill>
              </a:rPr>
              <a:t>Draft Legislation issued July 2025</a:t>
            </a:r>
          </a:p>
        </p:txBody>
      </p:sp>
      <p:sp>
        <p:nvSpPr>
          <p:cNvPr id="9" name="Content Placeholder 2">
            <a:extLst>
              <a:ext uri="{FF2B5EF4-FFF2-40B4-BE49-F238E27FC236}">
                <a16:creationId xmlns:a16="http://schemas.microsoft.com/office/drawing/2014/main" id="{3A10988B-357E-5EEF-FFE0-0AF506FB190A}"/>
              </a:ext>
            </a:extLst>
          </p:cNvPr>
          <p:cNvSpPr txBox="1">
            <a:spLocks/>
          </p:cNvSpPr>
          <p:nvPr/>
        </p:nvSpPr>
        <p:spPr>
          <a:xfrm>
            <a:off x="655199" y="2334175"/>
            <a:ext cx="9065450" cy="3559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b="1" dirty="0">
                <a:solidFill>
                  <a:schemeClr val="bg1"/>
                </a:solidFill>
              </a:rPr>
              <a:t>Shifted burden of reporting and paying IHT </a:t>
            </a:r>
            <a:r>
              <a:rPr lang="en-GB" sz="1800" dirty="0">
                <a:solidFill>
                  <a:schemeClr val="bg1"/>
                </a:solidFill>
              </a:rPr>
              <a:t>from Pension Scheme Administrators (SAs) to Personal Representatives (PRs) of estates</a:t>
            </a:r>
          </a:p>
          <a:p>
            <a:pPr>
              <a:lnSpc>
                <a:spcPct val="100000"/>
              </a:lnSpc>
            </a:pPr>
            <a:r>
              <a:rPr lang="en-GB" sz="1800" b="1" dirty="0">
                <a:solidFill>
                  <a:schemeClr val="bg1"/>
                </a:solidFill>
              </a:rPr>
              <a:t>PRs responsible for collating values of pension assets </a:t>
            </a:r>
            <a:r>
              <a:rPr lang="en-GB" sz="1800" dirty="0">
                <a:solidFill>
                  <a:schemeClr val="bg1"/>
                </a:solidFill>
              </a:rPr>
              <a:t>and determining IHT liability for estate and pension beneficiaries</a:t>
            </a:r>
          </a:p>
          <a:p>
            <a:pPr>
              <a:lnSpc>
                <a:spcPct val="100000"/>
              </a:lnSpc>
            </a:pPr>
            <a:r>
              <a:rPr lang="en-GB" sz="1800" b="1" dirty="0">
                <a:solidFill>
                  <a:schemeClr val="bg1"/>
                </a:solidFill>
              </a:rPr>
              <a:t>Joint and several liability </a:t>
            </a:r>
            <a:r>
              <a:rPr lang="en-GB" sz="1800" dirty="0">
                <a:solidFill>
                  <a:schemeClr val="bg1"/>
                </a:solidFill>
              </a:rPr>
              <a:t>for paying IHT between PRs and pension beneficiaries</a:t>
            </a:r>
          </a:p>
        </p:txBody>
      </p:sp>
    </p:spTree>
    <p:extLst>
      <p:ext uri="{BB962C8B-B14F-4D97-AF65-F5344CB8AC3E}">
        <p14:creationId xmlns:p14="http://schemas.microsoft.com/office/powerpoint/2010/main" val="321527279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B24B086-DB69-6DFE-C54B-B8C3C80D17F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916C669-0CD5-8BF3-10A5-9E0E074AC70A}"/>
              </a:ext>
            </a:extLst>
          </p:cNvPr>
          <p:cNvSpPr txBox="1"/>
          <p:nvPr/>
        </p:nvSpPr>
        <p:spPr>
          <a:xfrm>
            <a:off x="655199" y="1142670"/>
            <a:ext cx="8571928" cy="419730"/>
          </a:xfrm>
          <a:prstGeom prst="rect">
            <a:avLst/>
          </a:prstGeom>
          <a:noFill/>
        </p:spPr>
        <p:txBody>
          <a:bodyPr wrap="square" rtlCol="0">
            <a:spAutoFit/>
          </a:bodyPr>
          <a:lstStyle/>
          <a:p>
            <a:pPr>
              <a:lnSpc>
                <a:spcPts val="2660"/>
              </a:lnSpc>
            </a:pPr>
            <a:r>
              <a:rPr lang="en-GB" sz="2000" dirty="0">
                <a:solidFill>
                  <a:schemeClr val="bg1"/>
                </a:solidFill>
              </a:rPr>
              <a:t>What we know</a:t>
            </a:r>
          </a:p>
        </p:txBody>
      </p:sp>
      <p:sp>
        <p:nvSpPr>
          <p:cNvPr id="4" name="Title 1">
            <a:extLst>
              <a:ext uri="{FF2B5EF4-FFF2-40B4-BE49-F238E27FC236}">
                <a16:creationId xmlns:a16="http://schemas.microsoft.com/office/drawing/2014/main" id="{2579BAC4-A5C0-A4C2-B5AE-3F6930E01C42}"/>
              </a:ext>
            </a:extLst>
          </p:cNvPr>
          <p:cNvSpPr txBox="1">
            <a:spLocks/>
          </p:cNvSpPr>
          <p:nvPr/>
        </p:nvSpPr>
        <p:spPr>
          <a:xfrm>
            <a:off x="655201" y="518400"/>
            <a:ext cx="10881600"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IHT ON PENSIONS</a:t>
            </a:r>
            <a:endParaRPr lang="en-GB"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C16BB687-3FE6-3168-75D6-4B8CE719E809}"/>
              </a:ext>
            </a:extLst>
          </p:cNvPr>
          <p:cNvSpPr txBox="1">
            <a:spLocks/>
          </p:cNvSpPr>
          <p:nvPr/>
        </p:nvSpPr>
        <p:spPr>
          <a:xfrm>
            <a:off x="655200" y="1862670"/>
            <a:ext cx="9993750"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b="1" dirty="0">
                <a:solidFill>
                  <a:schemeClr val="bg1"/>
                </a:solidFill>
              </a:rPr>
              <a:t>Pension Scheme Administrators must</a:t>
            </a:r>
          </a:p>
        </p:txBody>
      </p:sp>
      <p:sp>
        <p:nvSpPr>
          <p:cNvPr id="10" name="Content Placeholder 2">
            <a:extLst>
              <a:ext uri="{FF2B5EF4-FFF2-40B4-BE49-F238E27FC236}">
                <a16:creationId xmlns:a16="http://schemas.microsoft.com/office/drawing/2014/main" id="{61E2151A-C984-B1A6-9000-98C4354D6892}"/>
              </a:ext>
            </a:extLst>
          </p:cNvPr>
          <p:cNvSpPr txBox="1">
            <a:spLocks/>
          </p:cNvSpPr>
          <p:nvPr/>
        </p:nvSpPr>
        <p:spPr>
          <a:xfrm>
            <a:off x="655199" y="2334175"/>
            <a:ext cx="5862479" cy="3559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dirty="0">
                <a:solidFill>
                  <a:schemeClr val="bg1"/>
                </a:solidFill>
              </a:rPr>
              <a:t>Provide pension valuation to PR </a:t>
            </a:r>
            <a:r>
              <a:rPr lang="en-GB" sz="1800" b="1" dirty="0">
                <a:solidFill>
                  <a:schemeClr val="bg1"/>
                </a:solidFill>
              </a:rPr>
              <a:t>within 4 weeks of </a:t>
            </a:r>
            <a:br>
              <a:rPr lang="en-GB" sz="1800" b="1" dirty="0">
                <a:solidFill>
                  <a:schemeClr val="bg1"/>
                </a:solidFill>
              </a:rPr>
            </a:br>
            <a:r>
              <a:rPr lang="en-GB" sz="1800" b="1" dirty="0">
                <a:solidFill>
                  <a:schemeClr val="bg1"/>
                </a:solidFill>
              </a:rPr>
              <a:t>death notification</a:t>
            </a:r>
          </a:p>
          <a:p>
            <a:pPr>
              <a:lnSpc>
                <a:spcPct val="100000"/>
              </a:lnSpc>
            </a:pPr>
            <a:r>
              <a:rPr lang="en-GB" sz="1800" dirty="0">
                <a:solidFill>
                  <a:schemeClr val="bg1"/>
                </a:solidFill>
              </a:rPr>
              <a:t>Discretionary schemes </a:t>
            </a:r>
            <a:r>
              <a:rPr lang="en-GB" sz="1800" b="1" dirty="0">
                <a:solidFill>
                  <a:schemeClr val="bg1"/>
                </a:solidFill>
              </a:rPr>
              <a:t>must </a:t>
            </a:r>
            <a:r>
              <a:rPr lang="en-GB" sz="1800" dirty="0">
                <a:solidFill>
                  <a:schemeClr val="bg1"/>
                </a:solidFill>
              </a:rPr>
              <a:t>confirm who the beneficiaries are and whether they are exempt or non‑exempt</a:t>
            </a:r>
          </a:p>
          <a:p>
            <a:pPr>
              <a:lnSpc>
                <a:spcPct val="100000"/>
              </a:lnSpc>
            </a:pPr>
            <a:r>
              <a:rPr lang="en-GB" sz="1800" b="1" dirty="0">
                <a:solidFill>
                  <a:schemeClr val="bg1"/>
                </a:solidFill>
              </a:rPr>
              <a:t>4‑week deadline replaces current 2‑year allowance</a:t>
            </a:r>
            <a:r>
              <a:rPr lang="en-GB" sz="1800" dirty="0">
                <a:solidFill>
                  <a:schemeClr val="bg1"/>
                </a:solidFill>
              </a:rPr>
              <a:t> for complex valuations</a:t>
            </a:r>
          </a:p>
          <a:p>
            <a:pPr>
              <a:lnSpc>
                <a:spcPct val="100000"/>
              </a:lnSpc>
            </a:pPr>
            <a:r>
              <a:rPr lang="en-GB" sz="1800" b="1" dirty="0">
                <a:solidFill>
                  <a:schemeClr val="bg1"/>
                </a:solidFill>
              </a:rPr>
              <a:t>Valuation issues</a:t>
            </a:r>
            <a:r>
              <a:rPr lang="en-GB" sz="1800" dirty="0">
                <a:solidFill>
                  <a:schemeClr val="bg1"/>
                </a:solidFill>
              </a:rPr>
              <a:t> with illiquid assets</a:t>
            </a:r>
          </a:p>
          <a:p>
            <a:pPr>
              <a:lnSpc>
                <a:spcPct val="100000"/>
              </a:lnSpc>
            </a:pPr>
            <a:endParaRPr lang="en-GB" sz="1800" dirty="0">
              <a:solidFill>
                <a:schemeClr val="bg1"/>
              </a:solidFill>
            </a:endParaRPr>
          </a:p>
        </p:txBody>
      </p:sp>
      <p:sp>
        <p:nvSpPr>
          <p:cNvPr id="2" name="Oval 1">
            <a:extLst>
              <a:ext uri="{FF2B5EF4-FFF2-40B4-BE49-F238E27FC236}">
                <a16:creationId xmlns:a16="http://schemas.microsoft.com/office/drawing/2014/main" id="{7EA57CAC-E335-A81E-93C5-6DD01FFE698E}"/>
              </a:ext>
            </a:extLst>
          </p:cNvPr>
          <p:cNvSpPr/>
          <p:nvPr/>
        </p:nvSpPr>
        <p:spPr>
          <a:xfrm>
            <a:off x="7048152" y="556241"/>
            <a:ext cx="4446759" cy="4446759"/>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4FE87F5-0BBB-8AA8-FA8A-6C593138762F}"/>
              </a:ext>
            </a:extLst>
          </p:cNvPr>
          <p:cNvPicPr>
            <a:picLocks noChangeAspect="1"/>
          </p:cNvPicPr>
          <p:nvPr/>
        </p:nvPicPr>
        <p:blipFill>
          <a:blip r:embed="rId4"/>
          <a:stretch>
            <a:fillRect/>
          </a:stretch>
        </p:blipFill>
        <p:spPr>
          <a:xfrm>
            <a:off x="7964575" y="1276241"/>
            <a:ext cx="2860083" cy="2837738"/>
          </a:xfrm>
          <a:prstGeom prst="rect">
            <a:avLst/>
          </a:prstGeom>
        </p:spPr>
      </p:pic>
    </p:spTree>
    <p:extLst>
      <p:ext uri="{BB962C8B-B14F-4D97-AF65-F5344CB8AC3E}">
        <p14:creationId xmlns:p14="http://schemas.microsoft.com/office/powerpoint/2010/main" val="35393584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B24B086-DB69-6DFE-C54B-B8C3C80D17F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CE88417-CA48-2DDD-C8FD-4AD430029F2A}"/>
              </a:ext>
            </a:extLst>
          </p:cNvPr>
          <p:cNvSpPr txBox="1"/>
          <p:nvPr/>
        </p:nvSpPr>
        <p:spPr>
          <a:xfrm>
            <a:off x="655199" y="1142670"/>
            <a:ext cx="8571928" cy="419730"/>
          </a:xfrm>
          <a:prstGeom prst="rect">
            <a:avLst/>
          </a:prstGeom>
          <a:noFill/>
        </p:spPr>
        <p:txBody>
          <a:bodyPr wrap="square" rtlCol="0">
            <a:spAutoFit/>
          </a:bodyPr>
          <a:lstStyle/>
          <a:p>
            <a:pPr>
              <a:lnSpc>
                <a:spcPts val="2660"/>
              </a:lnSpc>
            </a:pPr>
            <a:r>
              <a:rPr lang="en-GB" sz="2000" dirty="0">
                <a:solidFill>
                  <a:srgbClr val="521555"/>
                </a:solidFill>
              </a:rPr>
              <a:t>What we know</a:t>
            </a:r>
          </a:p>
        </p:txBody>
      </p:sp>
      <p:sp>
        <p:nvSpPr>
          <p:cNvPr id="8" name="Title 1">
            <a:extLst>
              <a:ext uri="{FF2B5EF4-FFF2-40B4-BE49-F238E27FC236}">
                <a16:creationId xmlns:a16="http://schemas.microsoft.com/office/drawing/2014/main" id="{3FA84CB8-5073-3780-40D9-136DB6ED4E42}"/>
              </a:ext>
            </a:extLst>
          </p:cNvPr>
          <p:cNvSpPr txBox="1">
            <a:spLocks/>
          </p:cNvSpPr>
          <p:nvPr/>
        </p:nvSpPr>
        <p:spPr>
          <a:xfrm>
            <a:off x="655201" y="518400"/>
            <a:ext cx="10881600"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IHT ON PENSIONS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4CFFA70-57D1-DEDF-3EE1-AC92999451B5}"/>
              </a:ext>
            </a:extLst>
          </p:cNvPr>
          <p:cNvSpPr txBox="1">
            <a:spLocks/>
          </p:cNvSpPr>
          <p:nvPr/>
        </p:nvSpPr>
        <p:spPr>
          <a:xfrm>
            <a:off x="655200" y="1620149"/>
            <a:ext cx="9993750"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b="1" dirty="0">
                <a:solidFill>
                  <a:srgbClr val="521555"/>
                </a:solidFill>
              </a:rPr>
              <a:t>Personal Representatives must</a:t>
            </a:r>
          </a:p>
          <a:p>
            <a:pPr marL="0" indent="0">
              <a:buNone/>
            </a:pPr>
            <a:endParaRPr lang="en-GB" sz="2600" b="1" dirty="0">
              <a:solidFill>
                <a:srgbClr val="521555"/>
              </a:solidFill>
            </a:endParaRPr>
          </a:p>
        </p:txBody>
      </p:sp>
      <p:sp>
        <p:nvSpPr>
          <p:cNvPr id="4" name="Content Placeholder 2">
            <a:extLst>
              <a:ext uri="{FF2B5EF4-FFF2-40B4-BE49-F238E27FC236}">
                <a16:creationId xmlns:a16="http://schemas.microsoft.com/office/drawing/2014/main" id="{30E3C445-A9E3-C3AD-5DC2-6F4A69BF4D84}"/>
              </a:ext>
            </a:extLst>
          </p:cNvPr>
          <p:cNvSpPr txBox="1">
            <a:spLocks/>
          </p:cNvSpPr>
          <p:nvPr/>
        </p:nvSpPr>
        <p:spPr>
          <a:xfrm>
            <a:off x="655199" y="2098570"/>
            <a:ext cx="5614972" cy="32481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800"/>
              </a:spcBef>
            </a:pPr>
            <a:r>
              <a:rPr lang="en-GB" sz="1800" b="1" dirty="0">
                <a:solidFill>
                  <a:srgbClr val="521555"/>
                </a:solidFill>
              </a:rPr>
              <a:t>Obtain values of all estate and pension scheme assets </a:t>
            </a:r>
            <a:br>
              <a:rPr lang="en-GB" sz="1800" b="1" dirty="0">
                <a:solidFill>
                  <a:srgbClr val="521555"/>
                </a:solidFill>
              </a:rPr>
            </a:br>
            <a:r>
              <a:rPr lang="en-GB" sz="1800" dirty="0">
                <a:solidFill>
                  <a:srgbClr val="521555"/>
                </a:solidFill>
              </a:rPr>
              <a:t>to determine if IHT is due</a:t>
            </a:r>
          </a:p>
          <a:p>
            <a:pPr>
              <a:lnSpc>
                <a:spcPct val="100000"/>
              </a:lnSpc>
              <a:spcBef>
                <a:spcPts val="800"/>
              </a:spcBef>
            </a:pPr>
            <a:r>
              <a:rPr lang="en-GB" sz="1800" dirty="0">
                <a:solidFill>
                  <a:srgbClr val="521555"/>
                </a:solidFill>
              </a:rPr>
              <a:t>Submit combined IHT account to </a:t>
            </a:r>
            <a:r>
              <a:rPr lang="en-GB" sz="1800" b="1" dirty="0">
                <a:solidFill>
                  <a:srgbClr val="521555"/>
                </a:solidFill>
              </a:rPr>
              <a:t>HMRC</a:t>
            </a:r>
          </a:p>
          <a:p>
            <a:pPr>
              <a:lnSpc>
                <a:spcPct val="100000"/>
              </a:lnSpc>
              <a:spcBef>
                <a:spcPts val="800"/>
              </a:spcBef>
            </a:pPr>
            <a:r>
              <a:rPr lang="en-GB" sz="1800" b="1" dirty="0">
                <a:solidFill>
                  <a:srgbClr val="521555"/>
                </a:solidFill>
              </a:rPr>
              <a:t>Notify SAs and beneficiaries </a:t>
            </a:r>
            <a:r>
              <a:rPr lang="en-GB" sz="1800" dirty="0">
                <a:solidFill>
                  <a:srgbClr val="521555"/>
                </a:solidFill>
              </a:rPr>
              <a:t>of any IHT due on </a:t>
            </a:r>
            <a:br>
              <a:rPr lang="en-GB" sz="1800" dirty="0">
                <a:solidFill>
                  <a:srgbClr val="521555"/>
                </a:solidFill>
              </a:rPr>
            </a:br>
            <a:r>
              <a:rPr lang="en-GB" sz="1800" dirty="0">
                <a:solidFill>
                  <a:srgbClr val="521555"/>
                </a:solidFill>
              </a:rPr>
              <a:t>pension benefits</a:t>
            </a:r>
          </a:p>
          <a:p>
            <a:pPr>
              <a:lnSpc>
                <a:spcPct val="100000"/>
              </a:lnSpc>
              <a:spcBef>
                <a:spcPts val="800"/>
              </a:spcBef>
            </a:pPr>
            <a:r>
              <a:rPr lang="en-GB" sz="1800" dirty="0">
                <a:solidFill>
                  <a:srgbClr val="521555"/>
                </a:solidFill>
              </a:rPr>
              <a:t>Where IHT is due, </a:t>
            </a:r>
            <a:r>
              <a:rPr lang="en-GB" sz="1800" b="1" dirty="0">
                <a:solidFill>
                  <a:srgbClr val="521555"/>
                </a:solidFill>
              </a:rPr>
              <a:t>PRs and pension beneficiaries are jointly/ severally liable, </a:t>
            </a:r>
            <a:r>
              <a:rPr lang="en-GB" sz="1800" dirty="0">
                <a:solidFill>
                  <a:srgbClr val="521555"/>
                </a:solidFill>
              </a:rPr>
              <a:t>but </a:t>
            </a:r>
            <a:r>
              <a:rPr lang="en-GB" sz="1800" b="1" dirty="0">
                <a:solidFill>
                  <a:srgbClr val="521555"/>
                </a:solidFill>
              </a:rPr>
              <a:t>PRs can instruct SAs to pay IHT </a:t>
            </a:r>
            <a:r>
              <a:rPr lang="en-GB" sz="1800" dirty="0">
                <a:solidFill>
                  <a:srgbClr val="521555"/>
                </a:solidFill>
              </a:rPr>
              <a:t>due to HMRC before paying any benefits</a:t>
            </a:r>
          </a:p>
          <a:p>
            <a:pPr>
              <a:lnSpc>
                <a:spcPct val="100000"/>
              </a:lnSpc>
              <a:spcBef>
                <a:spcPts val="800"/>
              </a:spcBef>
            </a:pPr>
            <a:r>
              <a:rPr lang="en-GB" sz="1800" b="1" dirty="0">
                <a:solidFill>
                  <a:srgbClr val="521555"/>
                </a:solidFill>
              </a:rPr>
              <a:t>IHT due on pension (only) </a:t>
            </a:r>
            <a:r>
              <a:rPr lang="en-GB" sz="1800" dirty="0">
                <a:solidFill>
                  <a:srgbClr val="521555"/>
                </a:solidFill>
              </a:rPr>
              <a:t>may be paid from estate or pension scheme</a:t>
            </a:r>
          </a:p>
        </p:txBody>
      </p:sp>
      <p:sp>
        <p:nvSpPr>
          <p:cNvPr id="5" name="Oval 4">
            <a:extLst>
              <a:ext uri="{FF2B5EF4-FFF2-40B4-BE49-F238E27FC236}">
                <a16:creationId xmlns:a16="http://schemas.microsoft.com/office/drawing/2014/main" id="{92D62322-C484-25B5-5050-E3088EADEA7B}"/>
              </a:ext>
            </a:extLst>
          </p:cNvPr>
          <p:cNvSpPr/>
          <p:nvPr/>
        </p:nvSpPr>
        <p:spPr>
          <a:xfrm>
            <a:off x="7048152" y="556241"/>
            <a:ext cx="4446759" cy="4446759"/>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3F848D3-DD69-108B-0716-53C858DB4F3F}"/>
              </a:ext>
            </a:extLst>
          </p:cNvPr>
          <p:cNvPicPr>
            <a:picLocks noChangeAspect="1"/>
          </p:cNvPicPr>
          <p:nvPr/>
        </p:nvPicPr>
        <p:blipFill>
          <a:blip r:embed="rId4"/>
          <a:stretch>
            <a:fillRect/>
          </a:stretch>
        </p:blipFill>
        <p:spPr>
          <a:xfrm>
            <a:off x="7836042" y="1499658"/>
            <a:ext cx="2673582" cy="2673582"/>
          </a:xfrm>
          <a:prstGeom prst="rect">
            <a:avLst/>
          </a:prstGeom>
        </p:spPr>
      </p:pic>
    </p:spTree>
    <p:extLst>
      <p:ext uri="{BB962C8B-B14F-4D97-AF65-F5344CB8AC3E}">
        <p14:creationId xmlns:p14="http://schemas.microsoft.com/office/powerpoint/2010/main" val="2506131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B24B086-DB69-6DFE-C54B-B8C3C80D17F2}"/>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BB95D88-1EFB-47B7-D0FE-AE86E1D3025F}"/>
              </a:ext>
            </a:extLst>
          </p:cNvPr>
          <p:cNvSpPr txBox="1">
            <a:spLocks/>
          </p:cNvSpPr>
          <p:nvPr/>
        </p:nvSpPr>
        <p:spPr>
          <a:xfrm>
            <a:off x="655201" y="518400"/>
            <a:ext cx="10881600"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IHT ON PENSIONS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8A187806-57CC-EFD3-2071-583A0ADF1E77}"/>
              </a:ext>
            </a:extLst>
          </p:cNvPr>
          <p:cNvSpPr txBox="1">
            <a:spLocks/>
          </p:cNvSpPr>
          <p:nvPr/>
        </p:nvSpPr>
        <p:spPr>
          <a:xfrm>
            <a:off x="655200" y="1862670"/>
            <a:ext cx="9993750"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600" b="1" dirty="0">
                <a:solidFill>
                  <a:srgbClr val="521555"/>
                </a:solidFill>
              </a:rPr>
              <a:t>Consider</a:t>
            </a:r>
          </a:p>
        </p:txBody>
      </p:sp>
      <p:sp>
        <p:nvSpPr>
          <p:cNvPr id="10" name="Content Placeholder 2">
            <a:extLst>
              <a:ext uri="{FF2B5EF4-FFF2-40B4-BE49-F238E27FC236}">
                <a16:creationId xmlns:a16="http://schemas.microsoft.com/office/drawing/2014/main" id="{9E71B3EE-2030-1E34-8A7E-F41AC5758E47}"/>
              </a:ext>
            </a:extLst>
          </p:cNvPr>
          <p:cNvSpPr txBox="1">
            <a:spLocks/>
          </p:cNvSpPr>
          <p:nvPr/>
        </p:nvSpPr>
        <p:spPr>
          <a:xfrm>
            <a:off x="655198" y="2341091"/>
            <a:ext cx="9817269" cy="3559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800" b="1" dirty="0">
                <a:solidFill>
                  <a:srgbClr val="521555"/>
                </a:solidFill>
              </a:rPr>
              <a:t>If illiquid assets in pension scheme </a:t>
            </a:r>
            <a:r>
              <a:rPr lang="en-GB" sz="1800" dirty="0">
                <a:solidFill>
                  <a:srgbClr val="521555"/>
                </a:solidFill>
              </a:rPr>
              <a:t>paying IHT from estate</a:t>
            </a:r>
          </a:p>
          <a:p>
            <a:pPr>
              <a:lnSpc>
                <a:spcPct val="100000"/>
              </a:lnSpc>
            </a:pPr>
            <a:r>
              <a:rPr lang="en-GB" sz="1800" b="1" dirty="0">
                <a:solidFill>
                  <a:srgbClr val="521555"/>
                </a:solidFill>
              </a:rPr>
              <a:t>If death is post 75, </a:t>
            </a:r>
            <a:r>
              <a:rPr lang="en-GB" sz="1800" dirty="0">
                <a:solidFill>
                  <a:srgbClr val="521555"/>
                </a:solidFill>
              </a:rPr>
              <a:t>paying IHT from pension will reduce amount of income tax paid by beneficiaries</a:t>
            </a:r>
          </a:p>
          <a:p>
            <a:pPr>
              <a:lnSpc>
                <a:spcPct val="100000"/>
              </a:lnSpc>
            </a:pPr>
            <a:r>
              <a:rPr lang="en-GB" sz="1800" b="1" dirty="0">
                <a:solidFill>
                  <a:srgbClr val="521555"/>
                </a:solidFill>
              </a:rPr>
              <a:t>Consolidating pension pots </a:t>
            </a:r>
            <a:r>
              <a:rPr lang="en-GB" sz="1800" dirty="0">
                <a:solidFill>
                  <a:srgbClr val="521555"/>
                </a:solidFill>
              </a:rPr>
              <a:t>to simplify administration</a:t>
            </a:r>
          </a:p>
          <a:p>
            <a:pPr>
              <a:lnSpc>
                <a:spcPct val="100000"/>
              </a:lnSpc>
            </a:pPr>
            <a:r>
              <a:rPr lang="en-GB" sz="1800" dirty="0">
                <a:solidFill>
                  <a:srgbClr val="521555"/>
                </a:solidFill>
              </a:rPr>
              <a:t>Using surplus pension income </a:t>
            </a:r>
            <a:r>
              <a:rPr lang="en-GB" sz="1800" b="1" dirty="0">
                <a:solidFill>
                  <a:srgbClr val="521555"/>
                </a:solidFill>
              </a:rPr>
              <a:t>for exempt gifting</a:t>
            </a:r>
          </a:p>
          <a:p>
            <a:pPr>
              <a:lnSpc>
                <a:spcPct val="100000"/>
              </a:lnSpc>
            </a:pPr>
            <a:r>
              <a:rPr lang="en-GB" sz="1800" dirty="0">
                <a:solidFill>
                  <a:srgbClr val="521555"/>
                </a:solidFill>
              </a:rPr>
              <a:t>Gifting and pension-funded life cover </a:t>
            </a:r>
            <a:r>
              <a:rPr lang="en-GB" sz="1800" b="1" dirty="0">
                <a:solidFill>
                  <a:srgbClr val="521555"/>
                </a:solidFill>
              </a:rPr>
              <a:t>in trust</a:t>
            </a:r>
          </a:p>
        </p:txBody>
      </p:sp>
    </p:spTree>
    <p:extLst>
      <p:ext uri="{BB962C8B-B14F-4D97-AF65-F5344CB8AC3E}">
        <p14:creationId xmlns:p14="http://schemas.microsoft.com/office/powerpoint/2010/main" val="12620076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C972EA1-A34E-E144-268E-1E485D064E4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4BFB19F-C88F-E0F1-503C-2445EC2E6ADC}"/>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WHAT CAN WE DO ABOUT IT?</a:t>
            </a:r>
            <a:endParaRPr lang="en-GB"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3D1C835-07C3-1175-B0AA-FCD4D80AE8ED}"/>
              </a:ext>
            </a:extLst>
          </p:cNvPr>
          <p:cNvSpPr txBox="1">
            <a:spLocks/>
          </p:cNvSpPr>
          <p:nvPr/>
        </p:nvSpPr>
        <p:spPr>
          <a:xfrm>
            <a:off x="655199" y="1628832"/>
            <a:ext cx="9532509" cy="29949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US" sz="1800" b="1" dirty="0">
                <a:solidFill>
                  <a:prstClr val="white"/>
                </a:solidFill>
                <a:latin typeface="Calibri" panose="020F0502020204030204" pitchFamily="34" charset="0"/>
                <a:cs typeface="Calibri" panose="020F0502020204030204" pitchFamily="34" charset="0"/>
              </a:rPr>
              <a:t>Use your allowances </a:t>
            </a:r>
            <a:r>
              <a:rPr lang="en-US" sz="1800" dirty="0">
                <a:solidFill>
                  <a:prstClr val="white"/>
                </a:solidFill>
                <a:latin typeface="Calibri" panose="020F0502020204030204" pitchFamily="34" charset="0"/>
                <a:cs typeface="Calibri" panose="020F0502020204030204" pitchFamily="34" charset="0"/>
              </a:rPr>
              <a:t>– ISA, Capital Gains Tax, Gifting Allowances</a:t>
            </a:r>
          </a:p>
          <a:p>
            <a:pPr lvl="0">
              <a:lnSpc>
                <a:spcPct val="100000"/>
              </a:lnSpc>
              <a:defRPr/>
            </a:pPr>
            <a:r>
              <a:rPr lang="en-US" sz="1800" b="1" dirty="0">
                <a:solidFill>
                  <a:prstClr val="white"/>
                </a:solidFill>
                <a:latin typeface="Calibri" panose="020F0502020204030204" pitchFamily="34" charset="0"/>
                <a:cs typeface="Calibri" panose="020F0502020204030204" pitchFamily="34" charset="0"/>
              </a:rPr>
              <a:t>Consider making gifts</a:t>
            </a:r>
          </a:p>
          <a:p>
            <a:pPr lvl="1">
              <a:lnSpc>
                <a:spcPct val="100000"/>
              </a:lnSpc>
              <a:spcBef>
                <a:spcPts val="1000"/>
              </a:spcBef>
              <a:defRPr/>
            </a:pPr>
            <a:r>
              <a:rPr lang="en-US" sz="1800" dirty="0">
                <a:solidFill>
                  <a:prstClr val="white"/>
                </a:solidFill>
                <a:latin typeface="Calibri" panose="020F0502020204030204" pitchFamily="34" charset="0"/>
                <a:cs typeface="Calibri" panose="020F0502020204030204" pitchFamily="34" charset="0"/>
              </a:rPr>
              <a:t>Use your allowances</a:t>
            </a:r>
          </a:p>
          <a:p>
            <a:pPr lvl="1">
              <a:lnSpc>
                <a:spcPct val="100000"/>
              </a:lnSpc>
              <a:spcBef>
                <a:spcPts val="1000"/>
              </a:spcBef>
              <a:defRPr/>
            </a:pPr>
            <a:r>
              <a:rPr lang="en-US" sz="1800" dirty="0">
                <a:solidFill>
                  <a:prstClr val="white"/>
                </a:solidFill>
                <a:latin typeface="Calibri" panose="020F0502020204030204" pitchFamily="34" charset="0"/>
                <a:cs typeface="Calibri" panose="020F0502020204030204" pitchFamily="34" charset="0"/>
              </a:rPr>
              <a:t>Gifts out of surplus income</a:t>
            </a:r>
          </a:p>
          <a:p>
            <a:pPr lvl="0">
              <a:lnSpc>
                <a:spcPct val="100000"/>
              </a:lnSpc>
              <a:defRPr/>
            </a:pPr>
            <a:r>
              <a:rPr lang="en-US" sz="1800" dirty="0">
                <a:solidFill>
                  <a:prstClr val="white"/>
                </a:solidFill>
                <a:latin typeface="Calibri" panose="020F0502020204030204" pitchFamily="34" charset="0"/>
                <a:cs typeface="Calibri" panose="020F0502020204030204" pitchFamily="34" charset="0"/>
              </a:rPr>
              <a:t>Consider </a:t>
            </a:r>
            <a:r>
              <a:rPr lang="en-US" sz="1800" b="1" dirty="0">
                <a:solidFill>
                  <a:prstClr val="white"/>
                </a:solidFill>
                <a:latin typeface="Calibri" panose="020F0502020204030204" pitchFamily="34" charset="0"/>
                <a:cs typeface="Calibri" panose="020F0502020204030204" pitchFamily="34" charset="0"/>
              </a:rPr>
              <a:t>Business Property Relief </a:t>
            </a:r>
            <a:r>
              <a:rPr lang="en-US" sz="1800" dirty="0">
                <a:solidFill>
                  <a:prstClr val="white"/>
                </a:solidFill>
                <a:latin typeface="Calibri" panose="020F0502020204030204" pitchFamily="34" charset="0"/>
                <a:cs typeface="Calibri" panose="020F0502020204030204" pitchFamily="34" charset="0"/>
              </a:rPr>
              <a:t>solutions</a:t>
            </a:r>
          </a:p>
          <a:p>
            <a:pPr lvl="0">
              <a:lnSpc>
                <a:spcPct val="100000"/>
              </a:lnSpc>
              <a:defRPr/>
            </a:pPr>
            <a:r>
              <a:rPr lang="en-US" sz="1800" dirty="0">
                <a:solidFill>
                  <a:prstClr val="white"/>
                </a:solidFill>
                <a:latin typeface="Calibri" panose="020F0502020204030204" pitchFamily="34" charset="0"/>
                <a:cs typeface="Calibri" panose="020F0502020204030204" pitchFamily="34" charset="0"/>
              </a:rPr>
              <a:t>Contemplate </a:t>
            </a:r>
            <a:r>
              <a:rPr lang="en-US" sz="1800" b="1" dirty="0">
                <a:solidFill>
                  <a:prstClr val="white"/>
                </a:solidFill>
                <a:latin typeface="Calibri" panose="020F0502020204030204" pitchFamily="34" charset="0"/>
                <a:cs typeface="Calibri" panose="020F0502020204030204" pitchFamily="34" charset="0"/>
              </a:rPr>
              <a:t>insurance options</a:t>
            </a:r>
          </a:p>
          <a:p>
            <a:pPr lvl="0">
              <a:lnSpc>
                <a:spcPct val="100000"/>
              </a:lnSpc>
              <a:defRPr/>
            </a:pPr>
            <a:r>
              <a:rPr lang="en-US" sz="1800" b="1" dirty="0">
                <a:solidFill>
                  <a:prstClr val="white"/>
                </a:solidFill>
                <a:latin typeface="Calibri" panose="020F0502020204030204" pitchFamily="34" charset="0"/>
                <a:cs typeface="Calibri" panose="020F0502020204030204" pitchFamily="34" charset="0"/>
              </a:rPr>
              <a:t>Spend your money better than the government will!</a:t>
            </a:r>
            <a:endParaRPr lang="en-GB" sz="1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160706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C6D5FDD-2CCB-1F56-CC14-E8A097DFEE3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9979D62-EDD0-FDB8-3D0D-31E1CA5C42D0}"/>
              </a:ext>
            </a:extLst>
          </p:cNvPr>
          <p:cNvSpPr txBox="1">
            <a:spLocks/>
          </p:cNvSpPr>
          <p:nvPr/>
        </p:nvSpPr>
        <p:spPr>
          <a:xfrm>
            <a:off x="655201" y="518400"/>
            <a:ext cx="10881600"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INHERITANCE TAX PLANNING OPTIONS</a:t>
            </a:r>
            <a:endParaRPr lang="en-GB"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2" name="Oval 1">
            <a:extLst>
              <a:ext uri="{FF2B5EF4-FFF2-40B4-BE49-F238E27FC236}">
                <a16:creationId xmlns:a16="http://schemas.microsoft.com/office/drawing/2014/main" id="{1EC54D8F-6753-8CFF-471C-91C1A4250168}"/>
              </a:ext>
            </a:extLst>
          </p:cNvPr>
          <p:cNvSpPr/>
          <p:nvPr/>
        </p:nvSpPr>
        <p:spPr>
          <a:xfrm>
            <a:off x="741680" y="1784921"/>
            <a:ext cx="3061399" cy="3061399"/>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BF6AEDB0-9089-DB5F-E2E5-797E233165CA}"/>
              </a:ext>
            </a:extLst>
          </p:cNvPr>
          <p:cNvSpPr txBox="1">
            <a:spLocks/>
          </p:cNvSpPr>
          <p:nvPr/>
        </p:nvSpPr>
        <p:spPr>
          <a:xfrm>
            <a:off x="1717976" y="3072598"/>
            <a:ext cx="1108805" cy="871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400"/>
              </a:spcBef>
              <a:buNone/>
            </a:pPr>
            <a:r>
              <a:rPr lang="en-US" sz="1800" dirty="0">
                <a:solidFill>
                  <a:srgbClr val="4F1353"/>
                </a:solidFill>
              </a:rPr>
              <a:t>Gifting</a:t>
            </a:r>
          </a:p>
          <a:p>
            <a:pPr marL="0" indent="0" algn="ctr">
              <a:lnSpc>
                <a:spcPct val="110000"/>
              </a:lnSpc>
              <a:spcBef>
                <a:spcPts val="400"/>
              </a:spcBef>
              <a:buNone/>
            </a:pPr>
            <a:r>
              <a:rPr lang="en-US" sz="1800" dirty="0">
                <a:solidFill>
                  <a:srgbClr val="4F1353"/>
                </a:solidFill>
              </a:rPr>
              <a:t>Spending</a:t>
            </a:r>
          </a:p>
        </p:txBody>
      </p:sp>
      <p:sp>
        <p:nvSpPr>
          <p:cNvPr id="10" name="Content Placeholder 2">
            <a:extLst>
              <a:ext uri="{FF2B5EF4-FFF2-40B4-BE49-F238E27FC236}">
                <a16:creationId xmlns:a16="http://schemas.microsoft.com/office/drawing/2014/main" id="{87163378-B5E9-7171-CC52-0BEAB5460E78}"/>
              </a:ext>
            </a:extLst>
          </p:cNvPr>
          <p:cNvSpPr txBox="1">
            <a:spLocks/>
          </p:cNvSpPr>
          <p:nvPr/>
        </p:nvSpPr>
        <p:spPr>
          <a:xfrm>
            <a:off x="1111053" y="2601677"/>
            <a:ext cx="2401578" cy="416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521555"/>
                </a:solidFill>
              </a:rPr>
              <a:t>Asset Reduction</a:t>
            </a:r>
            <a:endParaRPr lang="en-GB" sz="2600" b="1" dirty="0">
              <a:solidFill>
                <a:srgbClr val="521555"/>
              </a:solidFill>
            </a:endParaRPr>
          </a:p>
        </p:txBody>
      </p:sp>
      <p:sp>
        <p:nvSpPr>
          <p:cNvPr id="4" name="Oval 3">
            <a:extLst>
              <a:ext uri="{FF2B5EF4-FFF2-40B4-BE49-F238E27FC236}">
                <a16:creationId xmlns:a16="http://schemas.microsoft.com/office/drawing/2014/main" id="{75B56FA8-D623-A01F-2C80-A092F5FB575E}"/>
              </a:ext>
            </a:extLst>
          </p:cNvPr>
          <p:cNvSpPr/>
          <p:nvPr/>
        </p:nvSpPr>
        <p:spPr>
          <a:xfrm>
            <a:off x="4565301" y="1784921"/>
            <a:ext cx="3061399" cy="3061399"/>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B813F3EE-5F92-2C81-0BF3-8F4742CCED46}"/>
              </a:ext>
            </a:extLst>
          </p:cNvPr>
          <p:cNvSpPr/>
          <p:nvPr/>
        </p:nvSpPr>
        <p:spPr>
          <a:xfrm>
            <a:off x="8487284" y="1784921"/>
            <a:ext cx="3061399" cy="3061399"/>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CD1CBF3D-8464-EDB6-94D0-C3FAEE7D4A76}"/>
              </a:ext>
            </a:extLst>
          </p:cNvPr>
          <p:cNvSpPr txBox="1">
            <a:spLocks/>
          </p:cNvSpPr>
          <p:nvPr/>
        </p:nvSpPr>
        <p:spPr>
          <a:xfrm>
            <a:off x="5008198" y="3034970"/>
            <a:ext cx="2175605" cy="13048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400"/>
              </a:spcBef>
              <a:buNone/>
            </a:pPr>
            <a:r>
              <a:rPr lang="en-US" sz="1800" dirty="0">
                <a:solidFill>
                  <a:srgbClr val="4F1353"/>
                </a:solidFill>
              </a:rPr>
              <a:t>Growth shares</a:t>
            </a:r>
          </a:p>
          <a:p>
            <a:pPr marL="0" indent="0" algn="ctr">
              <a:lnSpc>
                <a:spcPct val="110000"/>
              </a:lnSpc>
              <a:spcBef>
                <a:spcPts val="400"/>
              </a:spcBef>
              <a:buNone/>
            </a:pPr>
            <a:r>
              <a:rPr lang="en-US" sz="1800" dirty="0">
                <a:solidFill>
                  <a:srgbClr val="4F1353"/>
                </a:solidFill>
              </a:rPr>
              <a:t>Loan trusts</a:t>
            </a:r>
          </a:p>
          <a:p>
            <a:pPr marL="0" indent="0" algn="ctr">
              <a:lnSpc>
                <a:spcPct val="110000"/>
              </a:lnSpc>
              <a:spcBef>
                <a:spcPts val="400"/>
              </a:spcBef>
              <a:buNone/>
            </a:pPr>
            <a:r>
              <a:rPr lang="en-US" sz="1800" dirty="0">
                <a:solidFill>
                  <a:srgbClr val="4F1353"/>
                </a:solidFill>
              </a:rPr>
              <a:t>Interest free loans</a:t>
            </a:r>
          </a:p>
        </p:txBody>
      </p:sp>
      <p:sp>
        <p:nvSpPr>
          <p:cNvPr id="14" name="Content Placeholder 2">
            <a:extLst>
              <a:ext uri="{FF2B5EF4-FFF2-40B4-BE49-F238E27FC236}">
                <a16:creationId xmlns:a16="http://schemas.microsoft.com/office/drawing/2014/main" id="{F07684D0-5368-FD55-4B21-613682B4D9BB}"/>
              </a:ext>
            </a:extLst>
          </p:cNvPr>
          <p:cNvSpPr txBox="1">
            <a:spLocks/>
          </p:cNvSpPr>
          <p:nvPr/>
        </p:nvSpPr>
        <p:spPr>
          <a:xfrm>
            <a:off x="5008198" y="2601677"/>
            <a:ext cx="2175605" cy="416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521555"/>
                </a:solidFill>
              </a:rPr>
              <a:t>Asset Freezing</a:t>
            </a:r>
            <a:endParaRPr lang="en-GB" sz="2600" b="1" dirty="0">
              <a:solidFill>
                <a:srgbClr val="521555"/>
              </a:solidFill>
            </a:endParaRPr>
          </a:p>
        </p:txBody>
      </p:sp>
      <p:sp>
        <p:nvSpPr>
          <p:cNvPr id="15" name="Content Placeholder 2">
            <a:extLst>
              <a:ext uri="{FF2B5EF4-FFF2-40B4-BE49-F238E27FC236}">
                <a16:creationId xmlns:a16="http://schemas.microsoft.com/office/drawing/2014/main" id="{EFD740E3-FA62-B8A8-82FA-1A44D7B4D909}"/>
              </a:ext>
            </a:extLst>
          </p:cNvPr>
          <p:cNvSpPr txBox="1">
            <a:spLocks/>
          </p:cNvSpPr>
          <p:nvPr/>
        </p:nvSpPr>
        <p:spPr>
          <a:xfrm>
            <a:off x="8950278" y="3034970"/>
            <a:ext cx="2175605" cy="130481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rgbClr val="4F1353"/>
                </a:solidFill>
              </a:rPr>
              <a:t>AIM shares?</a:t>
            </a:r>
          </a:p>
          <a:p>
            <a:pPr marL="0" indent="0" algn="ctr">
              <a:buNone/>
            </a:pPr>
            <a:r>
              <a:rPr lang="en-US" sz="1800" dirty="0">
                <a:solidFill>
                  <a:srgbClr val="4F1353"/>
                </a:solidFill>
              </a:rPr>
              <a:t>Business Property Relief solutions</a:t>
            </a:r>
          </a:p>
        </p:txBody>
      </p:sp>
      <p:sp>
        <p:nvSpPr>
          <p:cNvPr id="16" name="Content Placeholder 2">
            <a:extLst>
              <a:ext uri="{FF2B5EF4-FFF2-40B4-BE49-F238E27FC236}">
                <a16:creationId xmlns:a16="http://schemas.microsoft.com/office/drawing/2014/main" id="{CB2F3505-9CA9-A472-1C20-AE5CCCE82DCB}"/>
              </a:ext>
            </a:extLst>
          </p:cNvPr>
          <p:cNvSpPr txBox="1">
            <a:spLocks/>
          </p:cNvSpPr>
          <p:nvPr/>
        </p:nvSpPr>
        <p:spPr>
          <a:xfrm>
            <a:off x="8799023" y="2601677"/>
            <a:ext cx="2586523" cy="4165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521555"/>
                </a:solidFill>
              </a:rPr>
              <a:t>Asset Conversion</a:t>
            </a:r>
            <a:endParaRPr lang="en-GB" sz="2600" b="1" dirty="0">
              <a:solidFill>
                <a:srgbClr val="521555"/>
              </a:solidFill>
            </a:endParaRPr>
          </a:p>
        </p:txBody>
      </p:sp>
    </p:spTree>
    <p:extLst>
      <p:ext uri="{BB962C8B-B14F-4D97-AF65-F5344CB8AC3E}">
        <p14:creationId xmlns:p14="http://schemas.microsoft.com/office/powerpoint/2010/main" val="32517430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p:bldP spid="10" grpId="0"/>
      <p:bldP spid="4" grpId="0" animBg="1"/>
      <p:bldP spid="5" grpId="0" animBg="1"/>
      <p:bldP spid="8" grpId="0"/>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9C8064E-6EEF-AB7C-ABFB-65776A8732EA}"/>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1C5A51E8-DC34-1AA0-5FC5-0B11453563BA}"/>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5000" dirty="0">
              <a:solidFill>
                <a:srgbClr val="511654"/>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id="{72012561-F442-1616-AB3F-C988DD6D5076}"/>
              </a:ext>
            </a:extLst>
          </p:cNvPr>
          <p:cNvSpPr txBox="1">
            <a:spLocks/>
          </p:cNvSpPr>
          <p:nvPr/>
        </p:nvSpPr>
        <p:spPr>
          <a:xfrm>
            <a:off x="652620" y="517253"/>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rPr>
              <a:t>ASSET REDUCTION STRATEGIES</a:t>
            </a:r>
            <a:endParaRPr lang="en-GB"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5C554D5D-3CD2-1021-F79D-4AFE35424A86}"/>
              </a:ext>
            </a:extLst>
          </p:cNvPr>
          <p:cNvGrpSpPr/>
          <p:nvPr/>
        </p:nvGrpSpPr>
        <p:grpSpPr>
          <a:xfrm>
            <a:off x="4490788" y="1374482"/>
            <a:ext cx="3162164" cy="3382528"/>
            <a:chOff x="4490788" y="1475743"/>
            <a:chExt cx="3162164" cy="3382528"/>
          </a:xfrm>
        </p:grpSpPr>
        <p:sp>
          <p:nvSpPr>
            <p:cNvPr id="39" name="Oval 38">
              <a:extLst>
                <a:ext uri="{FF2B5EF4-FFF2-40B4-BE49-F238E27FC236}">
                  <a16:creationId xmlns:a16="http://schemas.microsoft.com/office/drawing/2014/main" id="{4B04A2FE-5D5E-F786-53DC-FA170DBE03EB}"/>
                </a:ext>
              </a:extLst>
            </p:cNvPr>
            <p:cNvSpPr>
              <a:spLocks noChangeAspect="1"/>
            </p:cNvSpPr>
            <p:nvPr/>
          </p:nvSpPr>
          <p:spPr>
            <a:xfrm>
              <a:off x="5067970" y="1475743"/>
              <a:ext cx="2056061" cy="2056061"/>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Content Placeholder 2">
              <a:extLst>
                <a:ext uri="{FF2B5EF4-FFF2-40B4-BE49-F238E27FC236}">
                  <a16:creationId xmlns:a16="http://schemas.microsoft.com/office/drawing/2014/main" id="{FCA7680C-D669-1CFB-301E-7A5BC4DF2E20}"/>
                </a:ext>
              </a:extLst>
            </p:cNvPr>
            <p:cNvSpPr txBox="1">
              <a:spLocks/>
            </p:cNvSpPr>
            <p:nvPr/>
          </p:nvSpPr>
          <p:spPr>
            <a:xfrm>
              <a:off x="5360156" y="2107051"/>
              <a:ext cx="1471687" cy="6810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521555"/>
                  </a:solidFill>
                </a:rPr>
                <a:t>Gifts </a:t>
              </a:r>
              <a:br>
                <a:rPr lang="en-US" sz="2600" b="1" dirty="0">
                  <a:solidFill>
                    <a:srgbClr val="521555"/>
                  </a:solidFill>
                </a:rPr>
              </a:br>
              <a:r>
                <a:rPr lang="en-US" sz="2600" b="1" dirty="0">
                  <a:solidFill>
                    <a:srgbClr val="521555"/>
                  </a:solidFill>
                </a:rPr>
                <a:t>into trust</a:t>
              </a:r>
              <a:endParaRPr lang="en-GB" sz="2600" b="1" dirty="0">
                <a:solidFill>
                  <a:srgbClr val="521555"/>
                </a:solidFill>
              </a:endParaRPr>
            </a:p>
          </p:txBody>
        </p:sp>
        <p:sp>
          <p:nvSpPr>
            <p:cNvPr id="33" name="Content Placeholder 2">
              <a:extLst>
                <a:ext uri="{FF2B5EF4-FFF2-40B4-BE49-F238E27FC236}">
                  <a16:creationId xmlns:a16="http://schemas.microsoft.com/office/drawing/2014/main" id="{5671D51A-90BC-7F52-6E8A-858592217889}"/>
                </a:ext>
              </a:extLst>
            </p:cNvPr>
            <p:cNvSpPr txBox="1">
              <a:spLocks/>
            </p:cNvSpPr>
            <p:nvPr/>
          </p:nvSpPr>
          <p:spPr>
            <a:xfrm>
              <a:off x="4490788" y="3659043"/>
              <a:ext cx="3162164" cy="11992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400"/>
                </a:spcBef>
              </a:pPr>
              <a:r>
                <a:rPr lang="en-US" sz="1800" dirty="0">
                  <a:solidFill>
                    <a:srgbClr val="521555"/>
                  </a:solidFill>
                </a:rPr>
                <a:t>Discretionary or bare?</a:t>
              </a:r>
            </a:p>
            <a:p>
              <a:pPr algn="ctr">
                <a:spcBef>
                  <a:spcPts val="400"/>
                </a:spcBef>
              </a:pPr>
              <a:r>
                <a:rPr lang="en-US" sz="1800" dirty="0">
                  <a:solidFill>
                    <a:srgbClr val="521555"/>
                  </a:solidFill>
                </a:rPr>
                <a:t>7 year clock?</a:t>
              </a:r>
            </a:p>
            <a:p>
              <a:pPr algn="ctr">
                <a:spcBef>
                  <a:spcPts val="400"/>
                </a:spcBef>
              </a:pPr>
              <a:r>
                <a:rPr lang="en-US" sz="1800" dirty="0">
                  <a:solidFill>
                    <a:srgbClr val="521555"/>
                  </a:solidFill>
                </a:rPr>
                <a:t>Limited to £325k per person?</a:t>
              </a:r>
            </a:p>
            <a:p>
              <a:pPr algn="ctr">
                <a:spcBef>
                  <a:spcPts val="400"/>
                </a:spcBef>
              </a:pPr>
              <a:r>
                <a:rPr lang="en-US" sz="1800" dirty="0">
                  <a:solidFill>
                    <a:srgbClr val="521555"/>
                  </a:solidFill>
                </a:rPr>
                <a:t>10 year periodic charges?</a:t>
              </a:r>
              <a:endParaRPr lang="en-US" sz="1800" baseline="30000" dirty="0">
                <a:solidFill>
                  <a:srgbClr val="521555"/>
                </a:solidFill>
              </a:endParaRPr>
            </a:p>
          </p:txBody>
        </p:sp>
      </p:grpSp>
      <p:grpSp>
        <p:nvGrpSpPr>
          <p:cNvPr id="4" name="Group 3">
            <a:extLst>
              <a:ext uri="{FF2B5EF4-FFF2-40B4-BE49-F238E27FC236}">
                <a16:creationId xmlns:a16="http://schemas.microsoft.com/office/drawing/2014/main" id="{A8DF5940-BD3F-755F-9E23-FDCA97AE49B0}"/>
              </a:ext>
            </a:extLst>
          </p:cNvPr>
          <p:cNvGrpSpPr/>
          <p:nvPr/>
        </p:nvGrpSpPr>
        <p:grpSpPr>
          <a:xfrm>
            <a:off x="7998941" y="1374482"/>
            <a:ext cx="2872264" cy="3390595"/>
            <a:chOff x="7998941" y="1475743"/>
            <a:chExt cx="2872264" cy="3390595"/>
          </a:xfrm>
        </p:grpSpPr>
        <p:sp>
          <p:nvSpPr>
            <p:cNvPr id="41" name="Oval 40">
              <a:extLst>
                <a:ext uri="{FF2B5EF4-FFF2-40B4-BE49-F238E27FC236}">
                  <a16:creationId xmlns:a16="http://schemas.microsoft.com/office/drawing/2014/main" id="{968F6F43-ED66-04AA-0492-3C1AFFCBAC8D}"/>
                </a:ext>
              </a:extLst>
            </p:cNvPr>
            <p:cNvSpPr>
              <a:spLocks noChangeAspect="1"/>
            </p:cNvSpPr>
            <p:nvPr/>
          </p:nvSpPr>
          <p:spPr>
            <a:xfrm>
              <a:off x="8424628" y="1475743"/>
              <a:ext cx="2056061" cy="2056061"/>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ontent Placeholder 2">
              <a:extLst>
                <a:ext uri="{FF2B5EF4-FFF2-40B4-BE49-F238E27FC236}">
                  <a16:creationId xmlns:a16="http://schemas.microsoft.com/office/drawing/2014/main" id="{87784616-0567-C1E4-1053-859F0E36083E}"/>
                </a:ext>
              </a:extLst>
            </p:cNvPr>
            <p:cNvSpPr txBox="1">
              <a:spLocks/>
            </p:cNvSpPr>
            <p:nvPr/>
          </p:nvSpPr>
          <p:spPr>
            <a:xfrm>
              <a:off x="8474271" y="1869990"/>
              <a:ext cx="1961235" cy="96148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521555"/>
                  </a:solidFill>
                </a:rPr>
                <a:t>Gifting</a:t>
              </a:r>
              <a:r>
                <a:rPr lang="en-US" sz="2600" b="1" dirty="0">
                  <a:solidFill>
                    <a:srgbClr val="521555"/>
                  </a:solidFill>
                </a:rPr>
                <a:t> explicitly &amp; spending!</a:t>
              </a:r>
              <a:endParaRPr lang="en-GB" sz="2600" b="1" dirty="0">
                <a:solidFill>
                  <a:srgbClr val="521555"/>
                </a:solidFill>
              </a:endParaRPr>
            </a:p>
          </p:txBody>
        </p:sp>
        <p:sp>
          <p:nvSpPr>
            <p:cNvPr id="37" name="Content Placeholder 2">
              <a:extLst>
                <a:ext uri="{FF2B5EF4-FFF2-40B4-BE49-F238E27FC236}">
                  <a16:creationId xmlns:a16="http://schemas.microsoft.com/office/drawing/2014/main" id="{F9C32A07-17F4-D4B7-85BA-FDBA272FE802}"/>
                </a:ext>
              </a:extLst>
            </p:cNvPr>
            <p:cNvSpPr txBox="1">
              <a:spLocks/>
            </p:cNvSpPr>
            <p:nvPr/>
          </p:nvSpPr>
          <p:spPr>
            <a:xfrm>
              <a:off x="7998941" y="3667111"/>
              <a:ext cx="2872264" cy="11992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400"/>
                </a:spcBef>
              </a:pPr>
              <a:r>
                <a:rPr lang="en-US" sz="1800" dirty="0">
                  <a:solidFill>
                    <a:srgbClr val="521555"/>
                  </a:solidFill>
                </a:rPr>
                <a:t>Gifting explicitly, easy </a:t>
              </a:r>
              <a:br>
                <a:rPr lang="en-US" sz="1800" dirty="0">
                  <a:solidFill>
                    <a:srgbClr val="521555"/>
                  </a:solidFill>
                </a:rPr>
              </a:br>
              <a:r>
                <a:rPr lang="en-US" sz="1800" dirty="0">
                  <a:solidFill>
                    <a:srgbClr val="521555"/>
                  </a:solidFill>
                </a:rPr>
                <a:t>and ‘cheap’</a:t>
              </a:r>
            </a:p>
            <a:p>
              <a:pPr algn="ctr">
                <a:spcBef>
                  <a:spcPts val="400"/>
                </a:spcBef>
              </a:pPr>
              <a:r>
                <a:rPr lang="en-US" sz="1800" dirty="0">
                  <a:solidFill>
                    <a:srgbClr val="521555"/>
                  </a:solidFill>
                </a:rPr>
                <a:t>Spending on anything other than assets</a:t>
              </a:r>
            </a:p>
            <a:p>
              <a:pPr algn="ctr">
                <a:spcBef>
                  <a:spcPts val="400"/>
                </a:spcBef>
              </a:pPr>
              <a:endParaRPr lang="en-US" sz="1800" dirty="0">
                <a:solidFill>
                  <a:srgbClr val="521555"/>
                </a:solidFill>
              </a:endParaRPr>
            </a:p>
          </p:txBody>
        </p:sp>
      </p:grpSp>
      <p:grpSp>
        <p:nvGrpSpPr>
          <p:cNvPr id="13" name="Group 12">
            <a:extLst>
              <a:ext uri="{FF2B5EF4-FFF2-40B4-BE49-F238E27FC236}">
                <a16:creationId xmlns:a16="http://schemas.microsoft.com/office/drawing/2014/main" id="{334EB166-8725-AFA3-0153-CD8A91144ABD}"/>
              </a:ext>
            </a:extLst>
          </p:cNvPr>
          <p:cNvGrpSpPr/>
          <p:nvPr/>
        </p:nvGrpSpPr>
        <p:grpSpPr>
          <a:xfrm>
            <a:off x="1358122" y="1374482"/>
            <a:ext cx="2939077" cy="3434800"/>
            <a:chOff x="1358122" y="1374482"/>
            <a:chExt cx="2939077" cy="3434800"/>
          </a:xfrm>
        </p:grpSpPr>
        <p:grpSp>
          <p:nvGrpSpPr>
            <p:cNvPr id="2" name="Group 1">
              <a:extLst>
                <a:ext uri="{FF2B5EF4-FFF2-40B4-BE49-F238E27FC236}">
                  <a16:creationId xmlns:a16="http://schemas.microsoft.com/office/drawing/2014/main" id="{FC29A5DE-C4A6-B185-BF96-0BF6D88C91D9}"/>
                </a:ext>
              </a:extLst>
            </p:cNvPr>
            <p:cNvGrpSpPr/>
            <p:nvPr/>
          </p:nvGrpSpPr>
          <p:grpSpPr>
            <a:xfrm>
              <a:off x="1756494" y="1374482"/>
              <a:ext cx="2056061" cy="2056061"/>
              <a:chOff x="1756494" y="1475743"/>
              <a:chExt cx="2056061" cy="2056061"/>
            </a:xfrm>
          </p:grpSpPr>
          <p:sp>
            <p:nvSpPr>
              <p:cNvPr id="29" name="Oval 28">
                <a:extLst>
                  <a:ext uri="{FF2B5EF4-FFF2-40B4-BE49-F238E27FC236}">
                    <a16:creationId xmlns:a16="http://schemas.microsoft.com/office/drawing/2014/main" id="{CD956947-20B7-4ABB-A534-C8FA17FE7B5A}"/>
                  </a:ext>
                </a:extLst>
              </p:cNvPr>
              <p:cNvSpPr>
                <a:spLocks noChangeAspect="1"/>
              </p:cNvSpPr>
              <p:nvPr/>
            </p:nvSpPr>
            <p:spPr>
              <a:xfrm>
                <a:off x="1756494" y="1475743"/>
                <a:ext cx="2056061" cy="2056061"/>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D220E50E-099E-87EC-0717-3DD99F9223FB}"/>
                  </a:ext>
                </a:extLst>
              </p:cNvPr>
              <p:cNvSpPr txBox="1">
                <a:spLocks/>
              </p:cNvSpPr>
              <p:nvPr/>
            </p:nvSpPr>
            <p:spPr>
              <a:xfrm>
                <a:off x="2008262" y="1957180"/>
                <a:ext cx="1552523" cy="9807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solidFill>
                      <a:srgbClr val="521555"/>
                    </a:solidFill>
                  </a:rPr>
                  <a:t>Gifts out of </a:t>
                </a:r>
                <a:r>
                  <a:rPr lang="en-US" sz="2600" b="1" dirty="0">
                    <a:solidFill>
                      <a:srgbClr val="521555"/>
                    </a:solidFill>
                  </a:rPr>
                  <a:t>surplus income</a:t>
                </a:r>
                <a:endParaRPr lang="en-GB" sz="2600" b="1" dirty="0">
                  <a:solidFill>
                    <a:srgbClr val="521555"/>
                  </a:solidFill>
                </a:endParaRPr>
              </a:p>
            </p:txBody>
          </p:sp>
        </p:grpSp>
        <p:sp>
          <p:nvSpPr>
            <p:cNvPr id="9" name="Content Placeholder 2">
              <a:extLst>
                <a:ext uri="{FF2B5EF4-FFF2-40B4-BE49-F238E27FC236}">
                  <a16:creationId xmlns:a16="http://schemas.microsoft.com/office/drawing/2014/main" id="{E44CFA1A-BCBE-4C81-D5B3-8527E4A0D686}"/>
                </a:ext>
              </a:extLst>
            </p:cNvPr>
            <p:cNvSpPr txBox="1">
              <a:spLocks/>
            </p:cNvSpPr>
            <p:nvPr/>
          </p:nvSpPr>
          <p:spPr>
            <a:xfrm>
              <a:off x="1358122" y="3534015"/>
              <a:ext cx="2939077" cy="127526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400"/>
                </a:spcBef>
              </a:pPr>
              <a:r>
                <a:rPr lang="en-US" sz="1800" dirty="0">
                  <a:solidFill>
                    <a:srgbClr val="521555"/>
                  </a:solidFill>
                </a:rPr>
                <a:t>IHT 403 form</a:t>
              </a:r>
            </a:p>
            <a:p>
              <a:pPr algn="ctr">
                <a:spcBef>
                  <a:spcPts val="400"/>
                </a:spcBef>
              </a:pPr>
              <a:r>
                <a:rPr lang="en-US" sz="1800" dirty="0">
                  <a:solidFill>
                    <a:srgbClr val="521555"/>
                  </a:solidFill>
                </a:rPr>
                <a:t>Some tax free income counts (ISAs)</a:t>
              </a:r>
            </a:p>
            <a:p>
              <a:pPr algn="ctr">
                <a:spcBef>
                  <a:spcPts val="400"/>
                </a:spcBef>
              </a:pPr>
              <a:r>
                <a:rPr lang="en-US" sz="1800" dirty="0">
                  <a:solidFill>
                    <a:srgbClr val="521555"/>
                  </a:solidFill>
                </a:rPr>
                <a:t>Regularity is important</a:t>
              </a:r>
            </a:p>
          </p:txBody>
        </p:sp>
      </p:grpSp>
      <p:sp>
        <p:nvSpPr>
          <p:cNvPr id="11" name="Rectangle 10">
            <a:extLst>
              <a:ext uri="{FF2B5EF4-FFF2-40B4-BE49-F238E27FC236}">
                <a16:creationId xmlns:a16="http://schemas.microsoft.com/office/drawing/2014/main" id="{0D4BAC71-B87D-5E03-EB8F-33E2E5EAF334}"/>
              </a:ext>
            </a:extLst>
          </p:cNvPr>
          <p:cNvSpPr/>
          <p:nvPr/>
        </p:nvSpPr>
        <p:spPr>
          <a:xfrm>
            <a:off x="728771" y="4884249"/>
            <a:ext cx="10794044" cy="563351"/>
          </a:xfrm>
          <a:prstGeom prst="rect">
            <a:avLst/>
          </a:prstGeom>
          <a:solidFill>
            <a:srgbClr val="5215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C9FFE0BF-D4A6-D9D0-3073-3DE8F670617C}"/>
              </a:ext>
            </a:extLst>
          </p:cNvPr>
          <p:cNvSpPr txBox="1">
            <a:spLocks/>
          </p:cNvSpPr>
          <p:nvPr/>
        </p:nvSpPr>
        <p:spPr>
          <a:xfrm>
            <a:off x="2197168" y="5002204"/>
            <a:ext cx="7797664" cy="371064"/>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bg1"/>
                </a:solidFill>
              </a:rPr>
              <a:t>Do the pension changes invite more of an effort to consciously give assets away?</a:t>
            </a:r>
            <a:endParaRPr lang="en-GB" sz="1800" b="1" dirty="0">
              <a:solidFill>
                <a:schemeClr val="bg1"/>
              </a:solidFill>
            </a:endParaRPr>
          </a:p>
        </p:txBody>
      </p:sp>
    </p:spTree>
    <p:extLst>
      <p:ext uri="{BB962C8B-B14F-4D97-AF65-F5344CB8AC3E}">
        <p14:creationId xmlns:p14="http://schemas.microsoft.com/office/powerpoint/2010/main" val="124713094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C5EB86E-9E2F-4F52-8231-B5F6DB29D400}"/>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03EAD5E-43F1-7534-A233-9899152F144B}"/>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5000" dirty="0">
              <a:solidFill>
                <a:srgbClr val="511654"/>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id="{96CE2A4E-8A9A-83FD-8891-4A850A19D8FF}"/>
              </a:ext>
            </a:extLst>
          </p:cNvPr>
          <p:cNvSpPr txBox="1">
            <a:spLocks/>
          </p:cNvSpPr>
          <p:nvPr/>
        </p:nvSpPr>
        <p:spPr>
          <a:xfrm>
            <a:off x="652620" y="517253"/>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rPr>
              <a:t>THE RESIDENCE NIL RATE BAND TRAP</a:t>
            </a:r>
            <a:endParaRPr lang="en-GB"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AFADAB4E-C412-5F64-9F64-EDBD3A224499}"/>
              </a:ext>
            </a:extLst>
          </p:cNvPr>
          <p:cNvCxnSpPr>
            <a:cxnSpLocks/>
          </p:cNvCxnSpPr>
          <p:nvPr/>
        </p:nvCxnSpPr>
        <p:spPr>
          <a:xfrm>
            <a:off x="6096000" y="1552740"/>
            <a:ext cx="0" cy="3579433"/>
          </a:xfrm>
          <a:prstGeom prst="line">
            <a:avLst/>
          </a:prstGeom>
          <a:ln>
            <a:solidFill>
              <a:srgbClr val="521555"/>
            </a:solidFill>
          </a:ln>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id="{F031043C-8F8E-8FD4-E04D-0A5CE247EE03}"/>
              </a:ext>
            </a:extLst>
          </p:cNvPr>
          <p:cNvGrpSpPr/>
          <p:nvPr/>
        </p:nvGrpSpPr>
        <p:grpSpPr>
          <a:xfrm>
            <a:off x="6667468" y="1276159"/>
            <a:ext cx="3864199" cy="3802045"/>
            <a:chOff x="6667468" y="1276159"/>
            <a:chExt cx="3864199" cy="3802045"/>
          </a:xfrm>
        </p:grpSpPr>
        <p:sp>
          <p:nvSpPr>
            <p:cNvPr id="40" name="Oval 39">
              <a:extLst>
                <a:ext uri="{FF2B5EF4-FFF2-40B4-BE49-F238E27FC236}">
                  <a16:creationId xmlns:a16="http://schemas.microsoft.com/office/drawing/2014/main" id="{925CEDEE-C8DF-02A4-2018-1FA553C82AAF}"/>
                </a:ext>
              </a:extLst>
            </p:cNvPr>
            <p:cNvSpPr>
              <a:spLocks noChangeAspect="1"/>
            </p:cNvSpPr>
            <p:nvPr/>
          </p:nvSpPr>
          <p:spPr>
            <a:xfrm>
              <a:off x="7775027" y="1276159"/>
              <a:ext cx="1440000" cy="1440000"/>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C85A39ED-83F9-0B3C-C4F4-C5C63A92D427}"/>
                </a:ext>
              </a:extLst>
            </p:cNvPr>
            <p:cNvSpPr txBox="1"/>
            <p:nvPr/>
          </p:nvSpPr>
          <p:spPr>
            <a:xfrm>
              <a:off x="7806600" y="2816937"/>
              <a:ext cx="1373796" cy="372666"/>
            </a:xfrm>
            <a:prstGeom prst="rect">
              <a:avLst/>
            </a:prstGeom>
            <a:noFill/>
          </p:spPr>
          <p:txBody>
            <a:bodyPr wrap="square" rtlCol="0">
              <a:spAutoFit/>
            </a:bodyPr>
            <a:lstStyle/>
            <a:p>
              <a:pPr algn="ctr">
                <a:lnSpc>
                  <a:spcPts val="2000"/>
                </a:lnSpc>
              </a:pPr>
              <a:r>
                <a:rPr lang="en-GB" sz="2600" b="1" dirty="0">
                  <a:solidFill>
                    <a:srgbClr val="511655"/>
                  </a:solidFill>
                </a:rPr>
                <a:t>Family 2</a:t>
              </a:r>
              <a:endParaRPr lang="en-GB" sz="2600" b="1" dirty="0"/>
            </a:p>
          </p:txBody>
        </p:sp>
        <p:sp>
          <p:nvSpPr>
            <p:cNvPr id="29" name="Content Placeholder 2">
              <a:extLst>
                <a:ext uri="{FF2B5EF4-FFF2-40B4-BE49-F238E27FC236}">
                  <a16:creationId xmlns:a16="http://schemas.microsoft.com/office/drawing/2014/main" id="{2A1F8A66-101F-1C8F-BBEE-28E66C6CABFD}"/>
                </a:ext>
              </a:extLst>
            </p:cNvPr>
            <p:cNvSpPr txBox="1">
              <a:spLocks/>
            </p:cNvSpPr>
            <p:nvPr/>
          </p:nvSpPr>
          <p:spPr>
            <a:xfrm>
              <a:off x="6667468" y="3145784"/>
              <a:ext cx="3652059" cy="12923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buNone/>
              </a:pPr>
              <a:r>
                <a:rPr lang="en-US" sz="1800" dirty="0">
                  <a:solidFill>
                    <a:srgbClr val="521555"/>
                  </a:solidFill>
                </a:rPr>
                <a:t>Personal wealth £2m</a:t>
              </a:r>
            </a:p>
            <a:p>
              <a:pPr marL="0" indent="0" algn="ctr">
                <a:spcBef>
                  <a:spcPts val="400"/>
                </a:spcBef>
                <a:buNone/>
              </a:pPr>
              <a:r>
                <a:rPr lang="en-US" sz="1800" dirty="0">
                  <a:solidFill>
                    <a:srgbClr val="521555"/>
                  </a:solidFill>
                </a:rPr>
                <a:t>Pension £700k</a:t>
              </a:r>
            </a:p>
            <a:p>
              <a:pPr marL="0" indent="0" algn="ctr">
                <a:spcBef>
                  <a:spcPts val="400"/>
                </a:spcBef>
                <a:buNone/>
              </a:pPr>
              <a:r>
                <a:rPr lang="en-US" sz="1800" dirty="0">
                  <a:solidFill>
                    <a:srgbClr val="521555"/>
                  </a:solidFill>
                </a:rPr>
                <a:t>Estate £2.7m</a:t>
              </a:r>
            </a:p>
            <a:p>
              <a:pPr marL="0" indent="0" algn="ctr">
                <a:spcBef>
                  <a:spcPts val="400"/>
                </a:spcBef>
                <a:buNone/>
              </a:pPr>
              <a:r>
                <a:rPr lang="en-US" sz="1800" b="1" dirty="0">
                  <a:solidFill>
                    <a:srgbClr val="521555"/>
                  </a:solidFill>
                </a:rPr>
                <a:t>Allowances now max £650k</a:t>
              </a:r>
            </a:p>
          </p:txBody>
        </p:sp>
        <p:sp>
          <p:nvSpPr>
            <p:cNvPr id="36" name="Rounded Rectangle 35">
              <a:extLst>
                <a:ext uri="{FF2B5EF4-FFF2-40B4-BE49-F238E27FC236}">
                  <a16:creationId xmlns:a16="http://schemas.microsoft.com/office/drawing/2014/main" id="{15DD1FE7-E996-21D3-8B94-55E302F47E38}"/>
                </a:ext>
              </a:extLst>
            </p:cNvPr>
            <p:cNvSpPr/>
            <p:nvPr/>
          </p:nvSpPr>
          <p:spPr>
            <a:xfrm>
              <a:off x="6705884" y="4456412"/>
              <a:ext cx="3825783" cy="621792"/>
            </a:xfrm>
            <a:prstGeom prst="roundRect">
              <a:avLst/>
            </a:prstGeom>
            <a:solidFill>
              <a:srgbClr val="4F13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791C987-0DA9-5F27-43E7-9AC3CBE5EEEA}"/>
                </a:ext>
              </a:extLst>
            </p:cNvPr>
            <p:cNvSpPr txBox="1"/>
            <p:nvPr/>
          </p:nvSpPr>
          <p:spPr>
            <a:xfrm>
              <a:off x="6813065" y="4518265"/>
              <a:ext cx="3652059" cy="461665"/>
            </a:xfrm>
            <a:prstGeom prst="rect">
              <a:avLst/>
            </a:prstGeom>
            <a:noFill/>
          </p:spPr>
          <p:txBody>
            <a:bodyPr wrap="square">
              <a:spAutoFit/>
            </a:bodyPr>
            <a:lstStyle/>
            <a:p>
              <a:pPr marL="0" indent="0" algn="ctr">
                <a:spcBef>
                  <a:spcPts val="400"/>
                </a:spcBef>
                <a:buNone/>
              </a:pPr>
              <a:r>
                <a:rPr lang="en-US" sz="2400" dirty="0">
                  <a:solidFill>
                    <a:schemeClr val="bg1"/>
                  </a:solidFill>
                </a:rPr>
                <a:t>£2.05m @ 40% = </a:t>
              </a:r>
              <a:r>
                <a:rPr lang="en-US" sz="2400" b="1" dirty="0">
                  <a:solidFill>
                    <a:schemeClr val="bg1"/>
                  </a:solidFill>
                </a:rPr>
                <a:t>£820k tax</a:t>
              </a:r>
            </a:p>
          </p:txBody>
        </p:sp>
        <p:pic>
          <p:nvPicPr>
            <p:cNvPr id="10" name="Picture 9">
              <a:extLst>
                <a:ext uri="{FF2B5EF4-FFF2-40B4-BE49-F238E27FC236}">
                  <a16:creationId xmlns:a16="http://schemas.microsoft.com/office/drawing/2014/main" id="{E80B73BC-9288-5109-350D-940747BE0D27}"/>
                </a:ext>
              </a:extLst>
            </p:cNvPr>
            <p:cNvPicPr>
              <a:picLocks noChangeAspect="1"/>
            </p:cNvPicPr>
            <p:nvPr/>
          </p:nvPicPr>
          <p:blipFill>
            <a:blip r:embed="rId4"/>
            <a:stretch>
              <a:fillRect/>
            </a:stretch>
          </p:blipFill>
          <p:spPr>
            <a:xfrm>
              <a:off x="8036435" y="1676573"/>
              <a:ext cx="914124" cy="639172"/>
            </a:xfrm>
            <a:prstGeom prst="rect">
              <a:avLst/>
            </a:prstGeom>
          </p:spPr>
        </p:pic>
      </p:grpSp>
      <p:grpSp>
        <p:nvGrpSpPr>
          <p:cNvPr id="12" name="Group 11">
            <a:extLst>
              <a:ext uri="{FF2B5EF4-FFF2-40B4-BE49-F238E27FC236}">
                <a16:creationId xmlns:a16="http://schemas.microsoft.com/office/drawing/2014/main" id="{4491E822-4CD0-EF20-752E-DEC6261C8BD8}"/>
              </a:ext>
            </a:extLst>
          </p:cNvPr>
          <p:cNvGrpSpPr/>
          <p:nvPr/>
        </p:nvGrpSpPr>
        <p:grpSpPr>
          <a:xfrm>
            <a:off x="652620" y="1276159"/>
            <a:ext cx="6099048" cy="3792979"/>
            <a:chOff x="652620" y="1276159"/>
            <a:chExt cx="6099048" cy="3792979"/>
          </a:xfrm>
        </p:grpSpPr>
        <p:grpSp>
          <p:nvGrpSpPr>
            <p:cNvPr id="7" name="Group 6">
              <a:extLst>
                <a:ext uri="{FF2B5EF4-FFF2-40B4-BE49-F238E27FC236}">
                  <a16:creationId xmlns:a16="http://schemas.microsoft.com/office/drawing/2014/main" id="{09B95A4D-DB67-1DEF-B783-23D4B31D1340}"/>
                </a:ext>
              </a:extLst>
            </p:cNvPr>
            <p:cNvGrpSpPr/>
            <p:nvPr/>
          </p:nvGrpSpPr>
          <p:grpSpPr>
            <a:xfrm>
              <a:off x="1929101" y="1276159"/>
              <a:ext cx="3557016" cy="3792979"/>
              <a:chOff x="1929101" y="1276159"/>
              <a:chExt cx="3557016" cy="3792979"/>
            </a:xfrm>
          </p:grpSpPr>
          <p:sp>
            <p:nvSpPr>
              <p:cNvPr id="39" name="Oval 38">
                <a:extLst>
                  <a:ext uri="{FF2B5EF4-FFF2-40B4-BE49-F238E27FC236}">
                    <a16:creationId xmlns:a16="http://schemas.microsoft.com/office/drawing/2014/main" id="{13FF4DAE-E2E7-283D-8325-071E26EBEEC3}"/>
                  </a:ext>
                </a:extLst>
              </p:cNvPr>
              <p:cNvSpPr>
                <a:spLocks noChangeAspect="1"/>
              </p:cNvSpPr>
              <p:nvPr/>
            </p:nvSpPr>
            <p:spPr>
              <a:xfrm>
                <a:off x="2959958" y="1276159"/>
                <a:ext cx="1440000" cy="1440000"/>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C1C905E4-B17E-BB82-D24D-66FB7718E671}"/>
                  </a:ext>
                </a:extLst>
              </p:cNvPr>
              <p:cNvSpPr txBox="1"/>
              <p:nvPr/>
            </p:nvSpPr>
            <p:spPr>
              <a:xfrm>
                <a:off x="2356965" y="2816937"/>
                <a:ext cx="2711100" cy="372666"/>
              </a:xfrm>
              <a:prstGeom prst="rect">
                <a:avLst/>
              </a:prstGeom>
              <a:noFill/>
            </p:spPr>
            <p:txBody>
              <a:bodyPr wrap="square" rtlCol="0">
                <a:spAutoFit/>
              </a:bodyPr>
              <a:lstStyle/>
              <a:p>
                <a:pPr algn="ctr">
                  <a:lnSpc>
                    <a:spcPts val="2000"/>
                  </a:lnSpc>
                </a:pPr>
                <a:r>
                  <a:rPr lang="en-GB" sz="2600" b="1" dirty="0">
                    <a:solidFill>
                      <a:srgbClr val="511655"/>
                    </a:solidFill>
                  </a:rPr>
                  <a:t>Family 1</a:t>
                </a:r>
                <a:endParaRPr lang="en-GB" sz="2600" b="1" dirty="0"/>
              </a:p>
            </p:txBody>
          </p:sp>
          <p:sp>
            <p:nvSpPr>
              <p:cNvPr id="21" name="Content Placeholder 2">
                <a:extLst>
                  <a:ext uri="{FF2B5EF4-FFF2-40B4-BE49-F238E27FC236}">
                    <a16:creationId xmlns:a16="http://schemas.microsoft.com/office/drawing/2014/main" id="{A623C91F-C953-A80C-6284-1B39EA4E699C}"/>
                  </a:ext>
                </a:extLst>
              </p:cNvPr>
              <p:cNvSpPr txBox="1">
                <a:spLocks/>
              </p:cNvSpPr>
              <p:nvPr/>
            </p:nvSpPr>
            <p:spPr>
              <a:xfrm>
                <a:off x="2035755" y="3136719"/>
                <a:ext cx="3347297" cy="1228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buNone/>
                </a:pPr>
                <a:r>
                  <a:rPr lang="en-US" sz="1800" dirty="0">
                    <a:solidFill>
                      <a:srgbClr val="521555"/>
                    </a:solidFill>
                  </a:rPr>
                  <a:t>Personal wealth £1.5m</a:t>
                </a:r>
              </a:p>
              <a:p>
                <a:pPr marL="0" indent="0" algn="ctr">
                  <a:spcBef>
                    <a:spcPts val="400"/>
                  </a:spcBef>
                  <a:buNone/>
                </a:pPr>
                <a:r>
                  <a:rPr lang="en-US" sz="1800" dirty="0">
                    <a:solidFill>
                      <a:srgbClr val="521555"/>
                    </a:solidFill>
                  </a:rPr>
                  <a:t>Pension £500k</a:t>
                </a:r>
              </a:p>
              <a:p>
                <a:pPr marL="0" indent="0" algn="ctr">
                  <a:spcBef>
                    <a:spcPts val="400"/>
                  </a:spcBef>
                  <a:buNone/>
                </a:pPr>
                <a:r>
                  <a:rPr lang="en-US" sz="1800" dirty="0">
                    <a:solidFill>
                      <a:srgbClr val="521555"/>
                    </a:solidFill>
                  </a:rPr>
                  <a:t>Estate £2m</a:t>
                </a:r>
              </a:p>
              <a:p>
                <a:pPr marL="0" indent="0" algn="ctr">
                  <a:spcBef>
                    <a:spcPts val="400"/>
                  </a:spcBef>
                  <a:buNone/>
                </a:pPr>
                <a:r>
                  <a:rPr lang="en-US" sz="1800" b="1" dirty="0">
                    <a:solidFill>
                      <a:srgbClr val="521555"/>
                    </a:solidFill>
                  </a:rPr>
                  <a:t>Full allowances £1m</a:t>
                </a:r>
              </a:p>
            </p:txBody>
          </p:sp>
          <p:sp>
            <p:nvSpPr>
              <p:cNvPr id="30" name="Rounded Rectangle 29">
                <a:extLst>
                  <a:ext uri="{FF2B5EF4-FFF2-40B4-BE49-F238E27FC236}">
                    <a16:creationId xmlns:a16="http://schemas.microsoft.com/office/drawing/2014/main" id="{7F475A3C-22DB-B22A-13F9-DC0A9AF5B771}"/>
                  </a:ext>
                </a:extLst>
              </p:cNvPr>
              <p:cNvSpPr/>
              <p:nvPr/>
            </p:nvSpPr>
            <p:spPr>
              <a:xfrm>
                <a:off x="1929101" y="4447346"/>
                <a:ext cx="3557016" cy="621792"/>
              </a:xfrm>
              <a:prstGeom prst="roundRect">
                <a:avLst/>
              </a:prstGeom>
              <a:solidFill>
                <a:srgbClr val="5116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3EA1E93B-5796-EB7A-D715-D497C528D6F0}"/>
                </a:ext>
              </a:extLst>
            </p:cNvPr>
            <p:cNvSpPr txBox="1"/>
            <p:nvPr/>
          </p:nvSpPr>
          <p:spPr>
            <a:xfrm>
              <a:off x="652620" y="4518264"/>
              <a:ext cx="6099048" cy="461665"/>
            </a:xfrm>
            <a:prstGeom prst="rect">
              <a:avLst/>
            </a:prstGeom>
            <a:noFill/>
          </p:spPr>
          <p:txBody>
            <a:bodyPr wrap="square">
              <a:spAutoFit/>
            </a:bodyPr>
            <a:lstStyle/>
            <a:p>
              <a:pPr marL="0" indent="0" algn="ctr">
                <a:spcBef>
                  <a:spcPts val="400"/>
                </a:spcBef>
                <a:buNone/>
              </a:pPr>
              <a:r>
                <a:rPr lang="en-US" sz="2400" dirty="0">
                  <a:solidFill>
                    <a:schemeClr val="bg1"/>
                  </a:solidFill>
                </a:rPr>
                <a:t>£1m @ 40% = </a:t>
              </a:r>
              <a:r>
                <a:rPr lang="en-US" sz="2400" b="1" dirty="0">
                  <a:solidFill>
                    <a:schemeClr val="bg1"/>
                  </a:solidFill>
                </a:rPr>
                <a:t>£400k tax</a:t>
              </a:r>
            </a:p>
          </p:txBody>
        </p:sp>
        <p:pic>
          <p:nvPicPr>
            <p:cNvPr id="11" name="Picture 10">
              <a:extLst>
                <a:ext uri="{FF2B5EF4-FFF2-40B4-BE49-F238E27FC236}">
                  <a16:creationId xmlns:a16="http://schemas.microsoft.com/office/drawing/2014/main" id="{DCC1E50B-AAC3-0DC4-5D72-DAEC78A56DFA}"/>
                </a:ext>
              </a:extLst>
            </p:cNvPr>
            <p:cNvPicPr>
              <a:picLocks noChangeAspect="1"/>
            </p:cNvPicPr>
            <p:nvPr/>
          </p:nvPicPr>
          <p:blipFill>
            <a:blip r:embed="rId4"/>
            <a:stretch>
              <a:fillRect/>
            </a:stretch>
          </p:blipFill>
          <p:spPr>
            <a:xfrm>
              <a:off x="3220955" y="1668989"/>
              <a:ext cx="914124" cy="639172"/>
            </a:xfrm>
            <a:prstGeom prst="rect">
              <a:avLst/>
            </a:prstGeom>
          </p:spPr>
        </p:pic>
      </p:grpSp>
    </p:spTree>
    <p:extLst>
      <p:ext uri="{BB962C8B-B14F-4D97-AF65-F5344CB8AC3E}">
        <p14:creationId xmlns:p14="http://schemas.microsoft.com/office/powerpoint/2010/main" val="126978436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0786B-80D8-CE2D-824B-496B32EA0B4F}"/>
              </a:ext>
            </a:extLst>
          </p:cNvPr>
          <p:cNvSpPr>
            <a:spLocks noGrp="1"/>
          </p:cNvSpPr>
          <p:nvPr>
            <p:ph type="title"/>
          </p:nvPr>
        </p:nvSpPr>
        <p:spPr>
          <a:xfrm>
            <a:off x="655200" y="518400"/>
            <a:ext cx="11517413" cy="720000"/>
          </a:xfrm>
        </p:spPr>
        <p:txBody>
          <a:bodyPr>
            <a:noAutofit/>
          </a:bodyPr>
          <a:lstStyle/>
          <a:p>
            <a:r>
              <a:rPr lang="en-US"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rPr>
              <a:t>WELCOME</a:t>
            </a:r>
            <a:endParaRPr lang="en-GB"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08D7C4D-A017-512A-AE36-6C3242660890}"/>
              </a:ext>
            </a:extLst>
          </p:cNvPr>
          <p:cNvSpPr>
            <a:spLocks noGrp="1"/>
          </p:cNvSpPr>
          <p:nvPr>
            <p:ph idx="1"/>
          </p:nvPr>
        </p:nvSpPr>
        <p:spPr>
          <a:xfrm>
            <a:off x="674587" y="1435704"/>
            <a:ext cx="10515600" cy="589101"/>
          </a:xfrm>
        </p:spPr>
        <p:txBody>
          <a:bodyPr>
            <a:normAutofit/>
          </a:bodyPr>
          <a:lstStyle/>
          <a:p>
            <a:pPr marL="0" indent="0">
              <a:buNone/>
            </a:pPr>
            <a:r>
              <a:rPr lang="en-US" sz="3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rPr>
              <a:t>Today’s agenda</a:t>
            </a:r>
            <a:endParaRPr lang="en-GB" sz="3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61F08E9-A004-B313-C175-B9D0A2CEC20D}"/>
              </a:ext>
            </a:extLst>
          </p:cNvPr>
          <p:cNvSpPr txBox="1"/>
          <p:nvPr/>
        </p:nvSpPr>
        <p:spPr>
          <a:xfrm>
            <a:off x="674587" y="2159742"/>
            <a:ext cx="10824686" cy="2725554"/>
          </a:xfrm>
          <a:prstGeom prst="rect">
            <a:avLst/>
          </a:prstGeom>
          <a:noFill/>
        </p:spPr>
        <p:txBody>
          <a:bodyPr wrap="square" rtlCol="0">
            <a:spAutoFit/>
          </a:bodyPr>
          <a:lstStyle/>
          <a:p>
            <a:pPr>
              <a:lnSpc>
                <a:spcPts val="3200"/>
              </a:lnSpc>
              <a:spcBef>
                <a:spcPts val="300"/>
              </a:spcBef>
            </a:pPr>
            <a:r>
              <a:rPr lang="en-US" sz="2400" b="1" dirty="0">
                <a:solidFill>
                  <a:srgbClr val="511655"/>
                </a:solidFill>
                <a:cs typeface="Arial" panose="020B0604020202020204" pitchFamily="34" charset="0"/>
              </a:rPr>
              <a:t>10:30 – 10:35</a:t>
            </a:r>
            <a:r>
              <a:rPr lang="en-US" sz="2400" dirty="0">
                <a:solidFill>
                  <a:srgbClr val="511655"/>
                </a:solidFill>
                <a:cs typeface="Arial" panose="020B0604020202020204" pitchFamily="34" charset="0"/>
              </a:rPr>
              <a:t>	  </a:t>
            </a:r>
            <a:r>
              <a:rPr lang="en-US" sz="2400" dirty="0">
                <a:solidFill>
                  <a:srgbClr val="511655"/>
                </a:solidFill>
                <a:latin typeface="+mj-lt"/>
                <a:cs typeface="Arial" panose="020B0604020202020204" pitchFamily="34" charset="0"/>
              </a:rPr>
              <a:t>Housekeeping</a:t>
            </a:r>
            <a:endParaRPr lang="en-US" sz="2400" i="1" dirty="0">
              <a:solidFill>
                <a:srgbClr val="511655"/>
              </a:solidFill>
              <a:latin typeface="+mj-lt"/>
              <a:cs typeface="Arial" panose="020B0604020202020204" pitchFamily="34" charset="0"/>
            </a:endParaRPr>
          </a:p>
          <a:p>
            <a:pPr>
              <a:lnSpc>
                <a:spcPts val="3200"/>
              </a:lnSpc>
              <a:spcBef>
                <a:spcPts val="300"/>
              </a:spcBef>
            </a:pPr>
            <a:r>
              <a:rPr lang="en-US" sz="2400" b="1" dirty="0">
                <a:solidFill>
                  <a:srgbClr val="511655"/>
                </a:solidFill>
                <a:cs typeface="Arial" panose="020B0604020202020204" pitchFamily="34" charset="0"/>
              </a:rPr>
              <a:t>10:35 – 11:45 </a:t>
            </a:r>
            <a:r>
              <a:rPr lang="en-US" sz="2400" dirty="0">
                <a:solidFill>
                  <a:srgbClr val="511655"/>
                </a:solidFill>
                <a:latin typeface="+mj-lt"/>
                <a:cs typeface="Arial" panose="020B0604020202020204" pitchFamily="34" charset="0"/>
              </a:rPr>
              <a:t>	  Session 1: Budget Presentation and Q&amp;A with our expert panel</a:t>
            </a:r>
          </a:p>
          <a:p>
            <a:pPr>
              <a:lnSpc>
                <a:spcPts val="3200"/>
              </a:lnSpc>
              <a:spcBef>
                <a:spcPts val="300"/>
              </a:spcBef>
            </a:pPr>
            <a:r>
              <a:rPr lang="en-US" sz="2400" b="1" dirty="0">
                <a:solidFill>
                  <a:srgbClr val="511655"/>
                </a:solidFill>
                <a:cs typeface="Arial" panose="020B0604020202020204" pitchFamily="34" charset="0"/>
              </a:rPr>
              <a:t>11:45 – 12:15</a:t>
            </a:r>
            <a:r>
              <a:rPr lang="en-US" sz="2400" dirty="0">
                <a:solidFill>
                  <a:srgbClr val="511655"/>
                </a:solidFill>
                <a:cs typeface="Arial" panose="020B0604020202020204" pitchFamily="34" charset="0"/>
              </a:rPr>
              <a:t> </a:t>
            </a:r>
            <a:r>
              <a:rPr lang="en-US" sz="2400" dirty="0">
                <a:solidFill>
                  <a:srgbClr val="511655"/>
                </a:solidFill>
                <a:latin typeface="+mj-lt"/>
                <a:cs typeface="Arial" panose="020B0604020202020204" pitchFamily="34" charset="0"/>
              </a:rPr>
              <a:t>   Teas and coffees </a:t>
            </a:r>
          </a:p>
          <a:p>
            <a:pPr>
              <a:lnSpc>
                <a:spcPts val="3200"/>
              </a:lnSpc>
              <a:spcBef>
                <a:spcPts val="300"/>
              </a:spcBef>
            </a:pPr>
            <a:r>
              <a:rPr lang="en-US" sz="2400" b="1" dirty="0">
                <a:solidFill>
                  <a:srgbClr val="511655"/>
                </a:solidFill>
                <a:cs typeface="Arial" panose="020B0604020202020204" pitchFamily="34" charset="0"/>
              </a:rPr>
              <a:t>12:15 – 13:00</a:t>
            </a:r>
            <a:r>
              <a:rPr lang="en-US" sz="2400" dirty="0">
                <a:solidFill>
                  <a:srgbClr val="511655"/>
                </a:solidFill>
                <a:cs typeface="Arial" panose="020B0604020202020204" pitchFamily="34" charset="0"/>
              </a:rPr>
              <a:t>    </a:t>
            </a:r>
            <a:r>
              <a:rPr lang="en-US" sz="2400" dirty="0">
                <a:solidFill>
                  <a:srgbClr val="511655"/>
                </a:solidFill>
                <a:latin typeface="+mj-lt"/>
                <a:cs typeface="Arial" panose="020B0604020202020204" pitchFamily="34" charset="0"/>
              </a:rPr>
              <a:t>Session 2: Market Outlook</a:t>
            </a:r>
            <a:endParaRPr lang="en-US" sz="2400" i="1" dirty="0">
              <a:solidFill>
                <a:srgbClr val="511655"/>
              </a:solidFill>
              <a:latin typeface="+mj-lt"/>
              <a:cs typeface="Arial" panose="020B0604020202020204" pitchFamily="34" charset="0"/>
            </a:endParaRPr>
          </a:p>
          <a:p>
            <a:pPr>
              <a:lnSpc>
                <a:spcPts val="3200"/>
              </a:lnSpc>
              <a:spcBef>
                <a:spcPts val="300"/>
              </a:spcBef>
            </a:pPr>
            <a:r>
              <a:rPr lang="en-US" sz="2400" b="1" dirty="0">
                <a:solidFill>
                  <a:srgbClr val="511655"/>
                </a:solidFill>
                <a:cs typeface="Arial" panose="020B0604020202020204" pitchFamily="34" charset="0"/>
              </a:rPr>
              <a:t>13:00 – 14:00</a:t>
            </a:r>
            <a:r>
              <a:rPr lang="en-US" sz="2400" dirty="0">
                <a:solidFill>
                  <a:srgbClr val="511655"/>
                </a:solidFill>
                <a:latin typeface="+mj-lt"/>
                <a:cs typeface="Arial" panose="020B0604020202020204" pitchFamily="34" charset="0"/>
              </a:rPr>
              <a:t>    Lunch &amp; Networking</a:t>
            </a:r>
          </a:p>
          <a:p>
            <a:pPr>
              <a:lnSpc>
                <a:spcPts val="3200"/>
              </a:lnSpc>
              <a:spcBef>
                <a:spcPts val="300"/>
              </a:spcBef>
            </a:pPr>
            <a:r>
              <a:rPr lang="en-US" sz="2400" b="1" dirty="0">
                <a:solidFill>
                  <a:srgbClr val="511655"/>
                </a:solidFill>
                <a:cs typeface="Arial" panose="020B0604020202020204" pitchFamily="34" charset="0"/>
              </a:rPr>
              <a:t>14:00</a:t>
            </a:r>
            <a:r>
              <a:rPr lang="en-US" sz="2400" dirty="0">
                <a:solidFill>
                  <a:srgbClr val="511655"/>
                </a:solidFill>
                <a:cs typeface="Arial" panose="020B0604020202020204" pitchFamily="34" charset="0"/>
              </a:rPr>
              <a:t> </a:t>
            </a:r>
            <a:r>
              <a:rPr lang="en-US" sz="2400" dirty="0">
                <a:solidFill>
                  <a:srgbClr val="511655"/>
                </a:solidFill>
                <a:latin typeface="+mj-lt"/>
                <a:cs typeface="Arial" panose="020B0604020202020204" pitchFamily="34" charset="0"/>
              </a:rPr>
              <a:t>		  Event close</a:t>
            </a:r>
            <a:endParaRPr lang="en-GB" sz="2400" dirty="0">
              <a:solidFill>
                <a:srgbClr val="511655"/>
              </a:solidFill>
              <a:latin typeface="+mj-lt"/>
              <a:cs typeface="Arial" panose="020B0604020202020204" pitchFamily="34" charset="0"/>
            </a:endParaRPr>
          </a:p>
        </p:txBody>
      </p:sp>
    </p:spTree>
    <p:extLst>
      <p:ext uri="{BB962C8B-B14F-4D97-AF65-F5344CB8AC3E}">
        <p14:creationId xmlns:p14="http://schemas.microsoft.com/office/powerpoint/2010/main" val="10495745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D2BCF1B-8495-A0C3-B0C6-368224CFA64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F0CCFE5-3F33-CDB5-E4E5-750944628DB7}"/>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5000" dirty="0">
              <a:solidFill>
                <a:srgbClr val="511654"/>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id="{E15D6DA6-6DA0-7ED7-6FE3-F10E7C4A7F81}"/>
              </a:ext>
            </a:extLst>
          </p:cNvPr>
          <p:cNvSpPr txBox="1">
            <a:spLocks/>
          </p:cNvSpPr>
          <p:nvPr/>
        </p:nvSpPr>
        <p:spPr>
          <a:xfrm>
            <a:off x="652620" y="545133"/>
            <a:ext cx="11517413" cy="720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rPr>
              <a:t>ASSET FREEZING</a:t>
            </a:r>
            <a:endParaRPr lang="en-GB"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endParaRPr>
          </a:p>
        </p:txBody>
      </p:sp>
      <p:grpSp>
        <p:nvGrpSpPr>
          <p:cNvPr id="16" name="Group 15">
            <a:extLst>
              <a:ext uri="{FF2B5EF4-FFF2-40B4-BE49-F238E27FC236}">
                <a16:creationId xmlns:a16="http://schemas.microsoft.com/office/drawing/2014/main" id="{82CF870A-91AB-1A59-6C00-C01E5E7FF5B3}"/>
              </a:ext>
            </a:extLst>
          </p:cNvPr>
          <p:cNvGrpSpPr/>
          <p:nvPr/>
        </p:nvGrpSpPr>
        <p:grpSpPr>
          <a:xfrm>
            <a:off x="1205722" y="1540706"/>
            <a:ext cx="2939077" cy="3442019"/>
            <a:chOff x="1205722" y="1540706"/>
            <a:chExt cx="2939077" cy="3442019"/>
          </a:xfrm>
        </p:grpSpPr>
        <p:sp>
          <p:nvSpPr>
            <p:cNvPr id="2" name="Content Placeholder 2">
              <a:extLst>
                <a:ext uri="{FF2B5EF4-FFF2-40B4-BE49-F238E27FC236}">
                  <a16:creationId xmlns:a16="http://schemas.microsoft.com/office/drawing/2014/main" id="{EC6AFBD8-01B9-67EF-DA71-A6C917321AAA}"/>
                </a:ext>
              </a:extLst>
            </p:cNvPr>
            <p:cNvSpPr txBox="1">
              <a:spLocks/>
            </p:cNvSpPr>
            <p:nvPr/>
          </p:nvSpPr>
          <p:spPr>
            <a:xfrm>
              <a:off x="1205722" y="3994016"/>
              <a:ext cx="2939077" cy="98870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buNone/>
              </a:pPr>
              <a:r>
                <a:rPr lang="en-US" sz="2400" dirty="0">
                  <a:solidFill>
                    <a:srgbClr val="521555"/>
                  </a:solidFill>
                </a:rPr>
                <a:t>Loan to children to</a:t>
              </a:r>
              <a:br>
                <a:rPr lang="en-US" sz="2400" dirty="0">
                  <a:solidFill>
                    <a:srgbClr val="521555"/>
                  </a:solidFill>
                </a:rPr>
              </a:br>
              <a:r>
                <a:rPr lang="en-US" sz="2400" b="1" dirty="0">
                  <a:solidFill>
                    <a:srgbClr val="521555"/>
                  </a:solidFill>
                </a:rPr>
                <a:t>buy assets</a:t>
              </a:r>
            </a:p>
          </p:txBody>
        </p:sp>
        <p:sp>
          <p:nvSpPr>
            <p:cNvPr id="3" name="Oval 2">
              <a:extLst>
                <a:ext uri="{FF2B5EF4-FFF2-40B4-BE49-F238E27FC236}">
                  <a16:creationId xmlns:a16="http://schemas.microsoft.com/office/drawing/2014/main" id="{39B0F9D3-9D9A-CC0B-3BAF-FFBF78416792}"/>
                </a:ext>
              </a:extLst>
            </p:cNvPr>
            <p:cNvSpPr>
              <a:spLocks noChangeAspect="1"/>
            </p:cNvSpPr>
            <p:nvPr/>
          </p:nvSpPr>
          <p:spPr>
            <a:xfrm>
              <a:off x="1595260" y="1540706"/>
              <a:ext cx="2160000" cy="2160000"/>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6C7408B-DD4B-045C-D99E-729885F89F1E}"/>
                </a:ext>
              </a:extLst>
            </p:cNvPr>
            <p:cNvPicPr>
              <a:picLocks noChangeAspect="1"/>
            </p:cNvPicPr>
            <p:nvPr/>
          </p:nvPicPr>
          <p:blipFill>
            <a:blip r:embed="rId4"/>
            <a:stretch>
              <a:fillRect/>
            </a:stretch>
          </p:blipFill>
          <p:spPr>
            <a:xfrm>
              <a:off x="1859833" y="1856301"/>
              <a:ext cx="1407312" cy="1407312"/>
            </a:xfrm>
            <a:prstGeom prst="rect">
              <a:avLst/>
            </a:prstGeom>
          </p:spPr>
        </p:pic>
      </p:grpSp>
      <p:grpSp>
        <p:nvGrpSpPr>
          <p:cNvPr id="19" name="Group 18">
            <a:extLst>
              <a:ext uri="{FF2B5EF4-FFF2-40B4-BE49-F238E27FC236}">
                <a16:creationId xmlns:a16="http://schemas.microsoft.com/office/drawing/2014/main" id="{6C08147C-9A53-979D-9775-9C5E26807376}"/>
              </a:ext>
            </a:extLst>
          </p:cNvPr>
          <p:cNvGrpSpPr/>
          <p:nvPr/>
        </p:nvGrpSpPr>
        <p:grpSpPr>
          <a:xfrm>
            <a:off x="4514918" y="1540706"/>
            <a:ext cx="3162164" cy="3634801"/>
            <a:chOff x="4514918" y="1540706"/>
            <a:chExt cx="3162164" cy="3634801"/>
          </a:xfrm>
        </p:grpSpPr>
        <p:sp>
          <p:nvSpPr>
            <p:cNvPr id="8" name="Content Placeholder 2">
              <a:extLst>
                <a:ext uri="{FF2B5EF4-FFF2-40B4-BE49-F238E27FC236}">
                  <a16:creationId xmlns:a16="http://schemas.microsoft.com/office/drawing/2014/main" id="{9B045FBE-C752-CB22-C39D-C0EA994BFD4C}"/>
                </a:ext>
              </a:extLst>
            </p:cNvPr>
            <p:cNvSpPr txBox="1">
              <a:spLocks/>
            </p:cNvSpPr>
            <p:nvPr/>
          </p:nvSpPr>
          <p:spPr>
            <a:xfrm>
              <a:off x="4514918" y="3976279"/>
              <a:ext cx="3162164" cy="119922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buNone/>
              </a:pPr>
              <a:r>
                <a:rPr lang="en-US" sz="2400" dirty="0">
                  <a:solidFill>
                    <a:srgbClr val="521555"/>
                  </a:solidFill>
                </a:rPr>
                <a:t>Loan to trust to </a:t>
              </a:r>
              <a:br>
                <a:rPr lang="en-US" sz="2400" dirty="0">
                  <a:solidFill>
                    <a:srgbClr val="521555"/>
                  </a:solidFill>
                </a:rPr>
              </a:br>
              <a:r>
                <a:rPr lang="en-US" sz="2400" b="1" dirty="0">
                  <a:solidFill>
                    <a:srgbClr val="521555"/>
                  </a:solidFill>
                </a:rPr>
                <a:t>maintain control</a:t>
              </a:r>
              <a:endParaRPr lang="en-US" sz="2400" b="1" baseline="30000" dirty="0">
                <a:solidFill>
                  <a:srgbClr val="521555"/>
                </a:solidFill>
              </a:endParaRPr>
            </a:p>
          </p:txBody>
        </p:sp>
        <p:sp>
          <p:nvSpPr>
            <p:cNvPr id="17" name="Oval 16">
              <a:extLst>
                <a:ext uri="{FF2B5EF4-FFF2-40B4-BE49-F238E27FC236}">
                  <a16:creationId xmlns:a16="http://schemas.microsoft.com/office/drawing/2014/main" id="{9126EC83-1661-1ABF-BC45-0B2047CE6351}"/>
                </a:ext>
              </a:extLst>
            </p:cNvPr>
            <p:cNvSpPr>
              <a:spLocks noChangeAspect="1"/>
            </p:cNvSpPr>
            <p:nvPr/>
          </p:nvSpPr>
          <p:spPr>
            <a:xfrm>
              <a:off x="5016000" y="1540706"/>
              <a:ext cx="2160000" cy="2160000"/>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E62EE8B-CC15-23FE-BEC0-D32997B1367E}"/>
                </a:ext>
              </a:extLst>
            </p:cNvPr>
            <p:cNvPicPr>
              <a:picLocks noChangeAspect="1"/>
            </p:cNvPicPr>
            <p:nvPr/>
          </p:nvPicPr>
          <p:blipFill>
            <a:blip r:embed="rId5"/>
            <a:stretch>
              <a:fillRect/>
            </a:stretch>
          </p:blipFill>
          <p:spPr>
            <a:xfrm>
              <a:off x="5503702" y="1959429"/>
              <a:ext cx="1300876" cy="1300876"/>
            </a:xfrm>
            <a:prstGeom prst="rect">
              <a:avLst/>
            </a:prstGeom>
          </p:spPr>
        </p:pic>
      </p:grpSp>
      <p:grpSp>
        <p:nvGrpSpPr>
          <p:cNvPr id="21" name="Group 20">
            <a:extLst>
              <a:ext uri="{FF2B5EF4-FFF2-40B4-BE49-F238E27FC236}">
                <a16:creationId xmlns:a16="http://schemas.microsoft.com/office/drawing/2014/main" id="{A9EA828B-BCBE-CD22-5E38-D3D8DB21C8AC}"/>
              </a:ext>
            </a:extLst>
          </p:cNvPr>
          <p:cNvGrpSpPr/>
          <p:nvPr/>
        </p:nvGrpSpPr>
        <p:grpSpPr>
          <a:xfrm>
            <a:off x="8080608" y="1540706"/>
            <a:ext cx="2872264" cy="3634801"/>
            <a:chOff x="8080608" y="1540706"/>
            <a:chExt cx="2872264" cy="3634801"/>
          </a:xfrm>
        </p:grpSpPr>
        <p:sp>
          <p:nvSpPr>
            <p:cNvPr id="13" name="Content Placeholder 2">
              <a:extLst>
                <a:ext uri="{FF2B5EF4-FFF2-40B4-BE49-F238E27FC236}">
                  <a16:creationId xmlns:a16="http://schemas.microsoft.com/office/drawing/2014/main" id="{E389B343-6C80-BA51-2D62-606E782D587A}"/>
                </a:ext>
              </a:extLst>
            </p:cNvPr>
            <p:cNvSpPr txBox="1">
              <a:spLocks/>
            </p:cNvSpPr>
            <p:nvPr/>
          </p:nvSpPr>
          <p:spPr>
            <a:xfrm>
              <a:off x="8080608" y="3976280"/>
              <a:ext cx="2872264" cy="11992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400"/>
                </a:spcBef>
                <a:buNone/>
              </a:pPr>
              <a:r>
                <a:rPr lang="en-US" sz="2400" dirty="0">
                  <a:solidFill>
                    <a:srgbClr val="521555"/>
                  </a:solidFill>
                </a:rPr>
                <a:t>Growth share </a:t>
              </a:r>
              <a:br>
                <a:rPr lang="en-US" sz="2400" dirty="0">
                  <a:solidFill>
                    <a:srgbClr val="521555"/>
                  </a:solidFill>
                </a:rPr>
              </a:br>
              <a:r>
                <a:rPr lang="en-US" sz="2400" b="1" dirty="0">
                  <a:solidFill>
                    <a:srgbClr val="521555"/>
                  </a:solidFill>
                </a:rPr>
                <a:t>strategy</a:t>
              </a:r>
            </a:p>
          </p:txBody>
        </p:sp>
        <p:sp>
          <p:nvSpPr>
            <p:cNvPr id="18" name="Oval 17">
              <a:extLst>
                <a:ext uri="{FF2B5EF4-FFF2-40B4-BE49-F238E27FC236}">
                  <a16:creationId xmlns:a16="http://schemas.microsoft.com/office/drawing/2014/main" id="{E40E3A90-69AB-1345-FC21-7F866651C913}"/>
                </a:ext>
              </a:extLst>
            </p:cNvPr>
            <p:cNvSpPr>
              <a:spLocks noChangeAspect="1"/>
            </p:cNvSpPr>
            <p:nvPr/>
          </p:nvSpPr>
          <p:spPr>
            <a:xfrm>
              <a:off x="8436740" y="1540706"/>
              <a:ext cx="2160000" cy="2160000"/>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CA9B9725-047B-70B7-F291-2F4DB3BBF6D7}"/>
                </a:ext>
              </a:extLst>
            </p:cNvPr>
            <p:cNvPicPr>
              <a:picLocks noChangeAspect="1"/>
            </p:cNvPicPr>
            <p:nvPr/>
          </p:nvPicPr>
          <p:blipFill>
            <a:blip r:embed="rId6"/>
            <a:stretch>
              <a:fillRect/>
            </a:stretch>
          </p:blipFill>
          <p:spPr>
            <a:xfrm>
              <a:off x="8826117" y="2013380"/>
              <a:ext cx="1415620" cy="1415620"/>
            </a:xfrm>
            <a:prstGeom prst="rect">
              <a:avLst/>
            </a:prstGeom>
          </p:spPr>
        </p:pic>
      </p:grpSp>
    </p:spTree>
    <p:extLst>
      <p:ext uri="{BB962C8B-B14F-4D97-AF65-F5344CB8AC3E}">
        <p14:creationId xmlns:p14="http://schemas.microsoft.com/office/powerpoint/2010/main" val="24199117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84553E7-D953-C4B0-3028-B13A4E0B48A8}"/>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31F55FC-02AB-D532-4551-672C457BF1E2}"/>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5000" dirty="0">
              <a:solidFill>
                <a:srgbClr val="511654"/>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20" name="Title 1">
            <a:extLst>
              <a:ext uri="{FF2B5EF4-FFF2-40B4-BE49-F238E27FC236}">
                <a16:creationId xmlns:a16="http://schemas.microsoft.com/office/drawing/2014/main" id="{4FF89B82-661C-DA9B-482B-C9D2E09EDDA5}"/>
              </a:ext>
            </a:extLst>
          </p:cNvPr>
          <p:cNvSpPr txBox="1">
            <a:spLocks/>
          </p:cNvSpPr>
          <p:nvPr/>
        </p:nvSpPr>
        <p:spPr>
          <a:xfrm>
            <a:off x="652620" y="545133"/>
            <a:ext cx="11517413" cy="720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rPr>
              <a:t>ASSET CONVERSION</a:t>
            </a:r>
            <a:endParaRPr lang="en-GB"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934FF63F-C06F-9B43-75E8-9DA21F8BD7A3}"/>
              </a:ext>
            </a:extLst>
          </p:cNvPr>
          <p:cNvSpPr>
            <a:spLocks noGrp="1"/>
          </p:cNvSpPr>
          <p:nvPr>
            <p:ph idx="1"/>
          </p:nvPr>
        </p:nvSpPr>
        <p:spPr>
          <a:xfrm>
            <a:off x="655200" y="1798646"/>
            <a:ext cx="5942370" cy="1528946"/>
          </a:xfrm>
        </p:spPr>
        <p:txBody>
          <a:bodyPr>
            <a:noAutofit/>
          </a:bodyPr>
          <a:lstStyle/>
          <a:p>
            <a:pPr>
              <a:lnSpc>
                <a:spcPct val="100000"/>
              </a:lnSpc>
            </a:pPr>
            <a:r>
              <a:rPr lang="en-US" sz="2400" b="1" dirty="0">
                <a:solidFill>
                  <a:srgbClr val="4F1353"/>
                </a:solidFill>
              </a:rPr>
              <a:t>Use the Business Property Relief allowance </a:t>
            </a:r>
            <a:r>
              <a:rPr lang="en-US" sz="2400" dirty="0">
                <a:solidFill>
                  <a:srgbClr val="4F1353"/>
                </a:solidFill>
              </a:rPr>
              <a:t>that you have available.</a:t>
            </a:r>
          </a:p>
          <a:p>
            <a:pPr>
              <a:lnSpc>
                <a:spcPct val="100000"/>
              </a:lnSpc>
            </a:pPr>
            <a:r>
              <a:rPr lang="en-US" sz="2400" b="1" dirty="0">
                <a:solidFill>
                  <a:srgbClr val="4F1353"/>
                </a:solidFill>
              </a:rPr>
              <a:t>£2.5m </a:t>
            </a:r>
            <a:r>
              <a:rPr lang="en-US" sz="2400" dirty="0">
                <a:solidFill>
                  <a:srgbClr val="4F1353"/>
                </a:solidFill>
              </a:rPr>
              <a:t>Per Person</a:t>
            </a:r>
          </a:p>
        </p:txBody>
      </p:sp>
      <p:grpSp>
        <p:nvGrpSpPr>
          <p:cNvPr id="15" name="Group 14">
            <a:extLst>
              <a:ext uri="{FF2B5EF4-FFF2-40B4-BE49-F238E27FC236}">
                <a16:creationId xmlns:a16="http://schemas.microsoft.com/office/drawing/2014/main" id="{868C7D3B-C52F-5214-FA25-7FB30FA15616}"/>
              </a:ext>
            </a:extLst>
          </p:cNvPr>
          <p:cNvGrpSpPr/>
          <p:nvPr/>
        </p:nvGrpSpPr>
        <p:grpSpPr>
          <a:xfrm>
            <a:off x="6908039" y="911151"/>
            <a:ext cx="2160000" cy="2160000"/>
            <a:chOff x="6908039" y="911151"/>
            <a:chExt cx="2160000" cy="2160000"/>
          </a:xfrm>
        </p:grpSpPr>
        <p:sp>
          <p:nvSpPr>
            <p:cNvPr id="6" name="Oval 5">
              <a:extLst>
                <a:ext uri="{FF2B5EF4-FFF2-40B4-BE49-F238E27FC236}">
                  <a16:creationId xmlns:a16="http://schemas.microsoft.com/office/drawing/2014/main" id="{BEB94817-0328-6D24-F6E7-2CDA2C57F87B}"/>
                </a:ext>
              </a:extLst>
            </p:cNvPr>
            <p:cNvSpPr>
              <a:spLocks noChangeAspect="1"/>
            </p:cNvSpPr>
            <p:nvPr/>
          </p:nvSpPr>
          <p:spPr>
            <a:xfrm>
              <a:off x="6908039" y="911151"/>
              <a:ext cx="2160000" cy="2160000"/>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8545C15-E59C-7E5A-F3C9-81458E157E48}"/>
                </a:ext>
              </a:extLst>
            </p:cNvPr>
            <p:cNvPicPr>
              <a:picLocks noChangeAspect="1"/>
            </p:cNvPicPr>
            <p:nvPr/>
          </p:nvPicPr>
          <p:blipFill>
            <a:blip r:embed="rId4"/>
            <a:stretch>
              <a:fillRect/>
            </a:stretch>
          </p:blipFill>
          <p:spPr>
            <a:xfrm>
              <a:off x="7252072" y="1332325"/>
              <a:ext cx="1471933" cy="1471933"/>
            </a:xfrm>
            <a:prstGeom prst="rect">
              <a:avLst/>
            </a:prstGeom>
          </p:spPr>
        </p:pic>
      </p:grpSp>
      <p:grpSp>
        <p:nvGrpSpPr>
          <p:cNvPr id="16" name="Group 15">
            <a:extLst>
              <a:ext uri="{FF2B5EF4-FFF2-40B4-BE49-F238E27FC236}">
                <a16:creationId xmlns:a16="http://schemas.microsoft.com/office/drawing/2014/main" id="{F75A1FC5-D569-8040-549A-08B70FE9E95B}"/>
              </a:ext>
            </a:extLst>
          </p:cNvPr>
          <p:cNvGrpSpPr/>
          <p:nvPr/>
        </p:nvGrpSpPr>
        <p:grpSpPr>
          <a:xfrm>
            <a:off x="9234550" y="911151"/>
            <a:ext cx="2160000" cy="2160000"/>
            <a:chOff x="9234550" y="911151"/>
            <a:chExt cx="2160000" cy="2160000"/>
          </a:xfrm>
        </p:grpSpPr>
        <p:sp>
          <p:nvSpPr>
            <p:cNvPr id="8" name="Oval 7">
              <a:extLst>
                <a:ext uri="{FF2B5EF4-FFF2-40B4-BE49-F238E27FC236}">
                  <a16:creationId xmlns:a16="http://schemas.microsoft.com/office/drawing/2014/main" id="{4ED4E1CA-A10D-B23C-808E-9056186A4DC6}"/>
                </a:ext>
              </a:extLst>
            </p:cNvPr>
            <p:cNvSpPr>
              <a:spLocks noChangeAspect="1"/>
            </p:cNvSpPr>
            <p:nvPr/>
          </p:nvSpPr>
          <p:spPr>
            <a:xfrm>
              <a:off x="9234550" y="911151"/>
              <a:ext cx="2160000" cy="2160000"/>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3A7AE2B-8F4D-FCB9-8035-59AC92ACF0E1}"/>
                </a:ext>
              </a:extLst>
            </p:cNvPr>
            <p:cNvPicPr>
              <a:picLocks noChangeAspect="1"/>
            </p:cNvPicPr>
            <p:nvPr/>
          </p:nvPicPr>
          <p:blipFill>
            <a:blip r:embed="rId5"/>
            <a:stretch>
              <a:fillRect/>
            </a:stretch>
          </p:blipFill>
          <p:spPr>
            <a:xfrm>
              <a:off x="9635224" y="1225034"/>
              <a:ext cx="1358652" cy="1498666"/>
            </a:xfrm>
            <a:prstGeom prst="rect">
              <a:avLst/>
            </a:prstGeom>
          </p:spPr>
        </p:pic>
      </p:grpSp>
      <p:grpSp>
        <p:nvGrpSpPr>
          <p:cNvPr id="17" name="Group 16">
            <a:extLst>
              <a:ext uri="{FF2B5EF4-FFF2-40B4-BE49-F238E27FC236}">
                <a16:creationId xmlns:a16="http://schemas.microsoft.com/office/drawing/2014/main" id="{18E1E35D-99BE-4816-8F4D-CDD99E371E27}"/>
              </a:ext>
            </a:extLst>
          </p:cNvPr>
          <p:cNvGrpSpPr/>
          <p:nvPr/>
        </p:nvGrpSpPr>
        <p:grpSpPr>
          <a:xfrm>
            <a:off x="8100231" y="3052467"/>
            <a:ext cx="2160000" cy="2160000"/>
            <a:chOff x="8100231" y="3052467"/>
            <a:chExt cx="2160000" cy="2160000"/>
          </a:xfrm>
        </p:grpSpPr>
        <p:sp>
          <p:nvSpPr>
            <p:cNvPr id="9" name="Oval 8">
              <a:extLst>
                <a:ext uri="{FF2B5EF4-FFF2-40B4-BE49-F238E27FC236}">
                  <a16:creationId xmlns:a16="http://schemas.microsoft.com/office/drawing/2014/main" id="{82B1D651-5EA7-50FD-7ADA-8A13E9B3E91E}"/>
                </a:ext>
              </a:extLst>
            </p:cNvPr>
            <p:cNvSpPr>
              <a:spLocks noChangeAspect="1"/>
            </p:cNvSpPr>
            <p:nvPr/>
          </p:nvSpPr>
          <p:spPr>
            <a:xfrm>
              <a:off x="8100231" y="3052467"/>
              <a:ext cx="2160000" cy="2160000"/>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388C246-F7F1-1BD5-02CD-1E20AF9F9654}"/>
                </a:ext>
              </a:extLst>
            </p:cNvPr>
            <p:cNvPicPr>
              <a:picLocks noChangeAspect="1"/>
            </p:cNvPicPr>
            <p:nvPr/>
          </p:nvPicPr>
          <p:blipFill>
            <a:blip r:embed="rId6"/>
            <a:stretch>
              <a:fillRect/>
            </a:stretch>
          </p:blipFill>
          <p:spPr>
            <a:xfrm>
              <a:off x="8388749" y="3381294"/>
              <a:ext cx="1582964" cy="1582964"/>
            </a:xfrm>
            <a:prstGeom prst="rect">
              <a:avLst/>
            </a:prstGeom>
          </p:spPr>
        </p:pic>
      </p:grpSp>
    </p:spTree>
    <p:extLst>
      <p:ext uri="{BB962C8B-B14F-4D97-AF65-F5344CB8AC3E}">
        <p14:creationId xmlns:p14="http://schemas.microsoft.com/office/powerpoint/2010/main" val="20416803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E13AE4E-1C4F-5A83-8DC1-40BA576C15B7}"/>
            </a:ext>
          </a:extLst>
        </p:cNvPr>
        <p:cNvGrpSpPr/>
        <p:nvPr/>
      </p:nvGrpSpPr>
      <p:grpSpPr>
        <a:xfrm>
          <a:off x="0" y="0"/>
          <a:ext cx="0" cy="0"/>
          <a:chOff x="0" y="0"/>
          <a:chExt cx="0" cy="0"/>
        </a:xfrm>
      </p:grpSpPr>
      <p:pic>
        <p:nvPicPr>
          <p:cNvPr id="11" name="Picture 10" descr="A white background with black text&#10;&#10;AI-generated content may be incorrect.">
            <a:extLst>
              <a:ext uri="{FF2B5EF4-FFF2-40B4-BE49-F238E27FC236}">
                <a16:creationId xmlns:a16="http://schemas.microsoft.com/office/drawing/2014/main" id="{D6B6662D-586B-4E46-8C54-549F687D3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7232" y="1335024"/>
            <a:ext cx="7646356" cy="3995927"/>
          </a:xfrm>
          <a:prstGeom prst="rect">
            <a:avLst/>
          </a:prstGeom>
        </p:spPr>
      </p:pic>
      <p:sp>
        <p:nvSpPr>
          <p:cNvPr id="5" name="Title 1">
            <a:extLst>
              <a:ext uri="{FF2B5EF4-FFF2-40B4-BE49-F238E27FC236}">
                <a16:creationId xmlns:a16="http://schemas.microsoft.com/office/drawing/2014/main" id="{CB67BEBB-5BB5-9678-54CB-B8076F13ACB4}"/>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rPr>
              <a:t>INSURANCE AS AN OPTION?</a:t>
            </a:r>
            <a:endParaRPr lang="en-GB"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endParaRPr>
          </a:p>
        </p:txBody>
      </p:sp>
      <p:pic>
        <p:nvPicPr>
          <p:cNvPr id="7" name="Content Placeholder 4">
            <a:extLst>
              <a:ext uri="{FF2B5EF4-FFF2-40B4-BE49-F238E27FC236}">
                <a16:creationId xmlns:a16="http://schemas.microsoft.com/office/drawing/2014/main" id="{24B86679-1EAD-AE2E-0352-BFF5BEC54F7B}"/>
              </a:ext>
            </a:extLst>
          </p:cNvPr>
          <p:cNvPicPr>
            <a:picLocks noGrp="1" noChangeAspect="1"/>
          </p:cNvPicPr>
          <p:nvPr>
            <p:ph idx="1"/>
          </p:nvPr>
        </p:nvPicPr>
        <p:blipFill>
          <a:blip r:embed="rId5"/>
          <a:srcRect t="1601"/>
          <a:stretch>
            <a:fillRect/>
          </a:stretch>
        </p:blipFill>
        <p:spPr>
          <a:xfrm>
            <a:off x="2603332" y="1591202"/>
            <a:ext cx="6985337" cy="3530767"/>
          </a:xfrm>
          <a:prstGeom prst="rect">
            <a:avLst/>
          </a:prstGeom>
        </p:spPr>
      </p:pic>
    </p:spTree>
    <p:extLst>
      <p:ext uri="{BB962C8B-B14F-4D97-AF65-F5344CB8AC3E}">
        <p14:creationId xmlns:p14="http://schemas.microsoft.com/office/powerpoint/2010/main" val="57180109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C4B7B0C-1D6E-E7F2-A6F1-00798F08F58A}"/>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DB786758-7F22-DB17-C74E-DDCEDDC7110E}"/>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SUMMARY</a:t>
            </a:r>
            <a:endParaRPr lang="en-GB"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11" name="Content Placeholder 2">
            <a:extLst>
              <a:ext uri="{FF2B5EF4-FFF2-40B4-BE49-F238E27FC236}">
                <a16:creationId xmlns:a16="http://schemas.microsoft.com/office/drawing/2014/main" id="{73CAC89F-48D9-5852-69AB-24752926DC11}"/>
              </a:ext>
            </a:extLst>
          </p:cNvPr>
          <p:cNvSpPr txBox="1">
            <a:spLocks/>
          </p:cNvSpPr>
          <p:nvPr/>
        </p:nvSpPr>
        <p:spPr>
          <a:xfrm>
            <a:off x="655199" y="1142670"/>
            <a:ext cx="10896335" cy="29620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400" dirty="0">
                <a:solidFill>
                  <a:schemeClr val="bg1"/>
                </a:solidFill>
              </a:rPr>
              <a:t>Another aggressive budget</a:t>
            </a:r>
          </a:p>
          <a:p>
            <a:pPr>
              <a:lnSpc>
                <a:spcPct val="100000"/>
              </a:lnSpc>
            </a:pPr>
            <a:r>
              <a:rPr lang="en-US" sz="2400" dirty="0">
                <a:solidFill>
                  <a:schemeClr val="bg1"/>
                </a:solidFill>
              </a:rPr>
              <a:t>Pension and personal estate planning must be considered together</a:t>
            </a:r>
          </a:p>
          <a:p>
            <a:pPr>
              <a:lnSpc>
                <a:spcPct val="100000"/>
              </a:lnSpc>
            </a:pPr>
            <a:r>
              <a:rPr lang="en-US" sz="2400" dirty="0">
                <a:solidFill>
                  <a:schemeClr val="bg1"/>
                </a:solidFill>
              </a:rPr>
              <a:t>Consider the potential for insurance to help with liquidity</a:t>
            </a:r>
          </a:p>
          <a:p>
            <a:pPr>
              <a:lnSpc>
                <a:spcPct val="100000"/>
              </a:lnSpc>
            </a:pPr>
            <a:r>
              <a:rPr lang="en-US" sz="2400" dirty="0">
                <a:solidFill>
                  <a:schemeClr val="bg1"/>
                </a:solidFill>
              </a:rPr>
              <a:t>Challenge whether IHT strategies can be pursued more than before</a:t>
            </a:r>
          </a:p>
          <a:p>
            <a:pPr>
              <a:lnSpc>
                <a:spcPct val="100000"/>
              </a:lnSpc>
            </a:pPr>
            <a:r>
              <a:rPr lang="en-US" sz="2400" dirty="0">
                <a:solidFill>
                  <a:schemeClr val="bg1"/>
                </a:solidFill>
              </a:rPr>
              <a:t>Make your tax choices consciously and deliberately</a:t>
            </a:r>
          </a:p>
          <a:p>
            <a:pPr>
              <a:lnSpc>
                <a:spcPct val="100000"/>
              </a:lnSpc>
            </a:pPr>
            <a:r>
              <a:rPr lang="en-US" sz="2400" dirty="0">
                <a:solidFill>
                  <a:schemeClr val="bg1"/>
                </a:solidFill>
              </a:rPr>
              <a:t>Watch for the tax traps!</a:t>
            </a:r>
          </a:p>
        </p:txBody>
      </p:sp>
      <p:sp>
        <p:nvSpPr>
          <p:cNvPr id="13" name="Content Placeholder 2">
            <a:extLst>
              <a:ext uri="{FF2B5EF4-FFF2-40B4-BE49-F238E27FC236}">
                <a16:creationId xmlns:a16="http://schemas.microsoft.com/office/drawing/2014/main" id="{AEFD3642-68F1-FBCF-F677-705CD0CEA089}"/>
              </a:ext>
            </a:extLst>
          </p:cNvPr>
          <p:cNvSpPr txBox="1">
            <a:spLocks/>
          </p:cNvSpPr>
          <p:nvPr/>
        </p:nvSpPr>
        <p:spPr>
          <a:xfrm>
            <a:off x="655345" y="4667542"/>
            <a:ext cx="10515600" cy="4275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0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We are here to help</a:t>
            </a:r>
            <a:endParaRPr lang="en-GB" sz="30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endParaRPr>
          </a:p>
        </p:txBody>
      </p:sp>
    </p:spTree>
    <p:extLst>
      <p:ext uri="{BB962C8B-B14F-4D97-AF65-F5344CB8AC3E}">
        <p14:creationId xmlns:p14="http://schemas.microsoft.com/office/powerpoint/2010/main" val="376063564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5DDF1BF-7B9B-503F-2BDA-77BD50D2C236}"/>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708AF82D-8ECF-B0DC-FF4D-5CB0776801EC}"/>
              </a:ext>
            </a:extLst>
          </p:cNvPr>
          <p:cNvSpPr txBox="1">
            <a:spLocks/>
          </p:cNvSpPr>
          <p:nvPr/>
        </p:nvSpPr>
        <p:spPr>
          <a:xfrm>
            <a:off x="10144105" y="4235116"/>
            <a:ext cx="1859401" cy="72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dirty="0">
              <a:solidFill>
                <a:schemeClr val="bg1"/>
              </a:solidFill>
              <a:latin typeface="+mj-lt"/>
            </a:endParaRPr>
          </a:p>
        </p:txBody>
      </p:sp>
      <p:sp>
        <p:nvSpPr>
          <p:cNvPr id="11" name="Title 1">
            <a:extLst>
              <a:ext uri="{FF2B5EF4-FFF2-40B4-BE49-F238E27FC236}">
                <a16:creationId xmlns:a16="http://schemas.microsoft.com/office/drawing/2014/main" id="{F8975627-2C1A-27A0-77B7-FB18C706C32F}"/>
              </a:ext>
            </a:extLst>
          </p:cNvPr>
          <p:cNvSpPr txBox="1">
            <a:spLocks/>
          </p:cNvSpPr>
          <p:nvPr/>
        </p:nvSpPr>
        <p:spPr>
          <a:xfrm>
            <a:off x="655855" y="519368"/>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Q&amp;A</a:t>
            </a:r>
            <a:endParaRPr lang="en-GB"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16" name="Content Placeholder 2">
            <a:extLst>
              <a:ext uri="{FF2B5EF4-FFF2-40B4-BE49-F238E27FC236}">
                <a16:creationId xmlns:a16="http://schemas.microsoft.com/office/drawing/2014/main" id="{BC0143A3-C58E-2E25-AAB2-3DD368EA1A9A}"/>
              </a:ext>
            </a:extLst>
          </p:cNvPr>
          <p:cNvSpPr txBox="1">
            <a:spLocks/>
          </p:cNvSpPr>
          <p:nvPr/>
        </p:nvSpPr>
        <p:spPr>
          <a:xfrm>
            <a:off x="3152147" y="3980150"/>
            <a:ext cx="1673525" cy="591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bg1"/>
                </a:solidFill>
                <a:latin typeface="Baskerville" panose="02020502070401020303" pitchFamily="18" charset="0"/>
                <a:ea typeface="Baskerville" panose="02020502070401020303" pitchFamily="18" charset="0"/>
              </a:rPr>
              <a:t>Craig Simpson</a:t>
            </a:r>
            <a:endParaRPr lang="en-US" sz="1400" dirty="0">
              <a:solidFill>
                <a:schemeClr val="bg1"/>
              </a:solidFill>
              <a:latin typeface="+mj-lt"/>
            </a:endParaRPr>
          </a:p>
        </p:txBody>
      </p:sp>
      <p:sp>
        <p:nvSpPr>
          <p:cNvPr id="17" name="Content Placeholder 2">
            <a:extLst>
              <a:ext uri="{FF2B5EF4-FFF2-40B4-BE49-F238E27FC236}">
                <a16:creationId xmlns:a16="http://schemas.microsoft.com/office/drawing/2014/main" id="{4C367376-DC82-8C7B-4777-C42C3D7C60CB}"/>
              </a:ext>
            </a:extLst>
          </p:cNvPr>
          <p:cNvSpPr txBox="1">
            <a:spLocks/>
          </p:cNvSpPr>
          <p:nvPr/>
        </p:nvSpPr>
        <p:spPr>
          <a:xfrm>
            <a:off x="773148" y="3980150"/>
            <a:ext cx="2183356" cy="591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bg1"/>
                </a:solidFill>
                <a:latin typeface="Baskerville" panose="02020502070401020303" pitchFamily="18" charset="0"/>
                <a:ea typeface="Baskerville" panose="02020502070401020303" pitchFamily="18" charset="0"/>
              </a:rPr>
              <a:t>Carole </a:t>
            </a:r>
            <a:r>
              <a:rPr lang="en-US" sz="1800" dirty="0" err="1">
                <a:solidFill>
                  <a:schemeClr val="bg1"/>
                </a:solidFill>
                <a:latin typeface="Baskerville" panose="02020502070401020303" pitchFamily="18" charset="0"/>
                <a:ea typeface="Baskerville" panose="02020502070401020303" pitchFamily="18" charset="0"/>
              </a:rPr>
              <a:t>Waghorne</a:t>
            </a:r>
            <a:br>
              <a:rPr lang="en-US" sz="1700" dirty="0">
                <a:solidFill>
                  <a:schemeClr val="bg1"/>
                </a:solidFill>
                <a:latin typeface="Baskerville" panose="02020502070401020303" pitchFamily="18" charset="0"/>
                <a:ea typeface="Baskerville" panose="02020502070401020303" pitchFamily="18" charset="0"/>
              </a:rPr>
            </a:br>
            <a:r>
              <a:rPr lang="en-US" sz="1400" dirty="0" err="1">
                <a:solidFill>
                  <a:schemeClr val="bg1"/>
                </a:solidFill>
                <a:latin typeface="+mj-lt"/>
                <a:ea typeface="Baskerville" panose="02020502070401020303" pitchFamily="18" charset="0"/>
              </a:rPr>
              <a:t>Boolers</a:t>
            </a:r>
            <a:endParaRPr lang="en-US" sz="1400" dirty="0">
              <a:solidFill>
                <a:schemeClr val="bg1"/>
              </a:solidFill>
              <a:latin typeface="+mj-lt"/>
            </a:endParaRPr>
          </a:p>
        </p:txBody>
      </p:sp>
      <p:sp>
        <p:nvSpPr>
          <p:cNvPr id="18" name="Content Placeholder 2">
            <a:extLst>
              <a:ext uri="{FF2B5EF4-FFF2-40B4-BE49-F238E27FC236}">
                <a16:creationId xmlns:a16="http://schemas.microsoft.com/office/drawing/2014/main" id="{796F353B-C5F9-9265-83ED-CF765364820E}"/>
              </a:ext>
            </a:extLst>
          </p:cNvPr>
          <p:cNvSpPr txBox="1">
            <a:spLocks/>
          </p:cNvSpPr>
          <p:nvPr/>
        </p:nvSpPr>
        <p:spPr>
          <a:xfrm>
            <a:off x="7415818" y="3980150"/>
            <a:ext cx="1673525" cy="591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bg1"/>
                </a:solidFill>
                <a:latin typeface="Baskerville" panose="02020502070401020303" pitchFamily="18" charset="0"/>
                <a:ea typeface="Baskerville" panose="02020502070401020303" pitchFamily="18" charset="0"/>
              </a:rPr>
              <a:t>Gavin O’Neill</a:t>
            </a:r>
            <a:br>
              <a:rPr lang="en-US" sz="1700" dirty="0">
                <a:solidFill>
                  <a:schemeClr val="bg1"/>
                </a:solidFill>
                <a:latin typeface="Baskerville" panose="02020502070401020303" pitchFamily="18" charset="0"/>
                <a:ea typeface="Baskerville" panose="02020502070401020303" pitchFamily="18" charset="0"/>
              </a:rPr>
            </a:br>
            <a:r>
              <a:rPr lang="en-US" sz="1400" dirty="0" err="1">
                <a:solidFill>
                  <a:schemeClr val="bg1"/>
                </a:solidFill>
                <a:latin typeface="+mj-lt"/>
              </a:rPr>
              <a:t>Boolers</a:t>
            </a:r>
            <a:endParaRPr lang="en-US" sz="1400" dirty="0">
              <a:solidFill>
                <a:schemeClr val="bg1"/>
              </a:solidFill>
              <a:latin typeface="+mj-lt"/>
            </a:endParaRPr>
          </a:p>
        </p:txBody>
      </p:sp>
      <p:sp>
        <p:nvSpPr>
          <p:cNvPr id="5" name="Content Placeholder 2">
            <a:extLst>
              <a:ext uri="{FF2B5EF4-FFF2-40B4-BE49-F238E27FC236}">
                <a16:creationId xmlns:a16="http://schemas.microsoft.com/office/drawing/2014/main" id="{884508D2-2570-6DA8-EF62-27272DEC8728}"/>
              </a:ext>
            </a:extLst>
          </p:cNvPr>
          <p:cNvSpPr txBox="1">
            <a:spLocks/>
          </p:cNvSpPr>
          <p:nvPr/>
        </p:nvSpPr>
        <p:spPr>
          <a:xfrm>
            <a:off x="9544480" y="3980150"/>
            <a:ext cx="1673525" cy="591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bg1"/>
                </a:solidFill>
                <a:latin typeface="Baskerville" panose="02020502070401020303" pitchFamily="18" charset="0"/>
                <a:ea typeface="Baskerville" panose="02020502070401020303" pitchFamily="18" charset="0"/>
              </a:rPr>
              <a:t>Chris Ball</a:t>
            </a:r>
            <a:br>
              <a:rPr lang="en-US" sz="1700" dirty="0">
                <a:solidFill>
                  <a:schemeClr val="bg1"/>
                </a:solidFill>
                <a:latin typeface="Baskerville" panose="02020502070401020303" pitchFamily="18" charset="0"/>
                <a:ea typeface="Baskerville" panose="02020502070401020303" pitchFamily="18" charset="0"/>
              </a:rPr>
            </a:br>
            <a:r>
              <a:rPr lang="en-US" sz="1400" dirty="0" err="1">
                <a:solidFill>
                  <a:schemeClr val="bg1"/>
                </a:solidFill>
                <a:latin typeface="+mj-lt"/>
              </a:rPr>
              <a:t>Boolers</a:t>
            </a:r>
            <a:endParaRPr lang="en-US" sz="1400" dirty="0">
              <a:solidFill>
                <a:schemeClr val="bg1"/>
              </a:solidFill>
              <a:latin typeface="+mj-lt"/>
            </a:endParaRPr>
          </a:p>
        </p:txBody>
      </p:sp>
      <p:sp>
        <p:nvSpPr>
          <p:cNvPr id="8" name="Content Placeholder 2">
            <a:extLst>
              <a:ext uri="{FF2B5EF4-FFF2-40B4-BE49-F238E27FC236}">
                <a16:creationId xmlns:a16="http://schemas.microsoft.com/office/drawing/2014/main" id="{25553DDE-1BB6-AC66-DF8B-EB54BFCF2CAA}"/>
              </a:ext>
            </a:extLst>
          </p:cNvPr>
          <p:cNvSpPr txBox="1">
            <a:spLocks/>
          </p:cNvSpPr>
          <p:nvPr/>
        </p:nvSpPr>
        <p:spPr>
          <a:xfrm>
            <a:off x="5285748" y="3980150"/>
            <a:ext cx="1673525" cy="591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700" dirty="0">
                <a:solidFill>
                  <a:schemeClr val="bg1"/>
                </a:solidFill>
                <a:latin typeface="Baskerville" panose="02020502070401020303" pitchFamily="18" charset="0"/>
                <a:ea typeface="Baskerville" panose="02020502070401020303" pitchFamily="18" charset="0"/>
              </a:rPr>
              <a:t>Simon Watts</a:t>
            </a:r>
            <a:br>
              <a:rPr lang="en-US" sz="1700" dirty="0">
                <a:solidFill>
                  <a:schemeClr val="bg1"/>
                </a:solidFill>
                <a:latin typeface="Baskerville" panose="02020502070401020303" pitchFamily="18" charset="0"/>
                <a:ea typeface="Baskerville" panose="02020502070401020303" pitchFamily="18" charset="0"/>
              </a:rPr>
            </a:br>
            <a:r>
              <a:rPr lang="en-US" sz="1400" dirty="0" err="1">
                <a:solidFill>
                  <a:schemeClr val="bg1"/>
                </a:solidFill>
                <a:latin typeface="+mj-lt"/>
              </a:rPr>
              <a:t>Boolers</a:t>
            </a:r>
            <a:endParaRPr lang="en-US" sz="1400" dirty="0">
              <a:solidFill>
                <a:schemeClr val="bg1"/>
              </a:solidFill>
              <a:latin typeface="+mj-lt"/>
            </a:endParaRPr>
          </a:p>
        </p:txBody>
      </p:sp>
    </p:spTree>
    <p:extLst>
      <p:ext uri="{BB962C8B-B14F-4D97-AF65-F5344CB8AC3E}">
        <p14:creationId xmlns:p14="http://schemas.microsoft.com/office/powerpoint/2010/main" val="227507774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3B8C7A24-5903-2193-2A9D-D6EAEE16928A}"/>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DA479ACF-7284-08D6-F491-7931322ED7C0}"/>
              </a:ext>
            </a:extLst>
          </p:cNvPr>
          <p:cNvSpPr>
            <a:spLocks noGrp="1"/>
          </p:cNvSpPr>
          <p:nvPr>
            <p:ph type="ctrTitle"/>
          </p:nvPr>
        </p:nvSpPr>
        <p:spPr>
          <a:xfrm>
            <a:off x="655199" y="557000"/>
            <a:ext cx="10785113" cy="1913496"/>
          </a:xfrm>
        </p:spPr>
        <p:txBody>
          <a:bodyPr>
            <a:noAutofit/>
          </a:bodyPr>
          <a:lstStyle/>
          <a:p>
            <a:pPr algn="l">
              <a:lnSpc>
                <a:spcPts val="7540"/>
              </a:lnSpc>
            </a:pPr>
            <a:r>
              <a:rPr lang="en-US" sz="8000" dirty="0">
                <a:solidFill>
                  <a:schemeClr val="bg1"/>
                </a:solidFill>
                <a:latin typeface="Baskerville" panose="02020502070401020303" pitchFamily="18" charset="0"/>
                <a:ea typeface="Baskerville" panose="02020502070401020303" pitchFamily="18" charset="0"/>
                <a:cs typeface="Arial" panose="020B0604020202020204" pitchFamily="34" charset="0"/>
              </a:rPr>
              <a:t>SESSION 2</a:t>
            </a:r>
            <a:br>
              <a:rPr lang="en-US" sz="8000" dirty="0">
                <a:solidFill>
                  <a:schemeClr val="bg1"/>
                </a:solidFill>
                <a:latin typeface="Baskerville" panose="02020502070401020303" pitchFamily="18" charset="0"/>
                <a:ea typeface="Baskerville" panose="02020502070401020303" pitchFamily="18" charset="0"/>
                <a:cs typeface="Arial" panose="020B0604020202020204" pitchFamily="34" charset="0"/>
              </a:rPr>
            </a:br>
            <a:r>
              <a:rPr lang="en-US" sz="8000" dirty="0">
                <a:solidFill>
                  <a:schemeClr val="bg1"/>
                </a:solidFill>
                <a:latin typeface="Baskerville" panose="02020502070401020303" pitchFamily="18" charset="0"/>
                <a:ea typeface="Baskerville" panose="02020502070401020303" pitchFamily="18" charset="0"/>
                <a:cs typeface="Arial" panose="020B0604020202020204" pitchFamily="34" charset="0"/>
              </a:rPr>
              <a:t>MARKET OUTLOOK</a:t>
            </a:r>
            <a:endParaRPr lang="en-GB" sz="8000" dirty="0">
              <a:solidFill>
                <a:schemeClr val="bg1"/>
              </a:solidFill>
              <a:latin typeface="Baskerville" panose="02020502070401020303" pitchFamily="18" charset="0"/>
              <a:ea typeface="Baskerville" panose="02020502070401020303" pitchFamily="18" charset="0"/>
              <a:cs typeface="Arial" panose="020B0604020202020204" pitchFamily="34" charset="0"/>
            </a:endParaRPr>
          </a:p>
        </p:txBody>
      </p:sp>
    </p:spTree>
    <p:extLst>
      <p:ext uri="{BB962C8B-B14F-4D97-AF65-F5344CB8AC3E}">
        <p14:creationId xmlns:p14="http://schemas.microsoft.com/office/powerpoint/2010/main" val="13892067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B12E3A0-81ED-B901-1606-86D9DF589D6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80EA6C2-A87C-ED95-646C-82A0CFCFEA90}"/>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THE SECOND HALF</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F8D904F-C5B1-2405-D35E-65174F44951B}"/>
              </a:ext>
            </a:extLst>
          </p:cNvPr>
          <p:cNvSpPr txBox="1"/>
          <p:nvPr/>
        </p:nvSpPr>
        <p:spPr>
          <a:xfrm>
            <a:off x="674587" y="2159742"/>
            <a:ext cx="10824686" cy="2725554"/>
          </a:xfrm>
          <a:prstGeom prst="rect">
            <a:avLst/>
          </a:prstGeom>
          <a:noFill/>
        </p:spPr>
        <p:txBody>
          <a:bodyPr wrap="square" rtlCol="0">
            <a:spAutoFit/>
          </a:bodyPr>
          <a:lstStyle/>
          <a:p>
            <a:pPr>
              <a:lnSpc>
                <a:spcPts val="3200"/>
              </a:lnSpc>
              <a:spcBef>
                <a:spcPts val="300"/>
              </a:spcBef>
            </a:pPr>
            <a:r>
              <a:rPr lang="en-US" sz="2400" b="1" dirty="0">
                <a:solidFill>
                  <a:srgbClr val="C4BCBA"/>
                </a:solidFill>
                <a:cs typeface="Arial" panose="020B0604020202020204" pitchFamily="34" charset="0"/>
              </a:rPr>
              <a:t>10:30 – 10:35</a:t>
            </a:r>
            <a:r>
              <a:rPr lang="en-US" sz="2400" dirty="0">
                <a:solidFill>
                  <a:srgbClr val="C4BCBA"/>
                </a:solidFill>
                <a:cs typeface="Arial" panose="020B0604020202020204" pitchFamily="34" charset="0"/>
              </a:rPr>
              <a:t>	  </a:t>
            </a:r>
            <a:r>
              <a:rPr lang="en-US" sz="2400" dirty="0">
                <a:solidFill>
                  <a:srgbClr val="C4BCBA"/>
                </a:solidFill>
                <a:latin typeface="+mj-lt"/>
                <a:cs typeface="Arial" panose="020B0604020202020204" pitchFamily="34" charset="0"/>
              </a:rPr>
              <a:t>Housekeeping</a:t>
            </a:r>
            <a:endParaRPr lang="en-US" sz="2400" i="1" dirty="0">
              <a:solidFill>
                <a:srgbClr val="C4BCBA"/>
              </a:solidFill>
              <a:latin typeface="+mj-lt"/>
              <a:cs typeface="Arial" panose="020B0604020202020204" pitchFamily="34" charset="0"/>
            </a:endParaRPr>
          </a:p>
          <a:p>
            <a:pPr>
              <a:lnSpc>
                <a:spcPts val="3200"/>
              </a:lnSpc>
              <a:spcBef>
                <a:spcPts val="300"/>
              </a:spcBef>
            </a:pPr>
            <a:r>
              <a:rPr lang="en-US" sz="2400" b="1" dirty="0">
                <a:solidFill>
                  <a:srgbClr val="C4BCBA"/>
                </a:solidFill>
                <a:cs typeface="Arial" panose="020B0604020202020204" pitchFamily="34" charset="0"/>
              </a:rPr>
              <a:t>10:35 – 11:45 </a:t>
            </a:r>
            <a:r>
              <a:rPr lang="en-US" sz="2400" dirty="0">
                <a:solidFill>
                  <a:srgbClr val="C4BCBA"/>
                </a:solidFill>
                <a:latin typeface="+mj-lt"/>
                <a:cs typeface="Arial" panose="020B0604020202020204" pitchFamily="34" charset="0"/>
              </a:rPr>
              <a:t>	  Session 1: Budget Presentation and Q&amp;A with our expert panel</a:t>
            </a:r>
          </a:p>
          <a:p>
            <a:pPr>
              <a:lnSpc>
                <a:spcPts val="3200"/>
              </a:lnSpc>
              <a:spcBef>
                <a:spcPts val="300"/>
              </a:spcBef>
            </a:pPr>
            <a:r>
              <a:rPr lang="en-US" sz="2400" b="1" dirty="0">
                <a:solidFill>
                  <a:srgbClr val="C4BCBA"/>
                </a:solidFill>
                <a:cs typeface="Arial" panose="020B0604020202020204" pitchFamily="34" charset="0"/>
              </a:rPr>
              <a:t>11:45 – 12:15</a:t>
            </a:r>
            <a:r>
              <a:rPr lang="en-US" sz="2400" dirty="0">
                <a:solidFill>
                  <a:srgbClr val="C4BCBA"/>
                </a:solidFill>
                <a:cs typeface="Arial" panose="020B0604020202020204" pitchFamily="34" charset="0"/>
              </a:rPr>
              <a:t> </a:t>
            </a:r>
            <a:r>
              <a:rPr lang="en-US" sz="2400" dirty="0">
                <a:solidFill>
                  <a:srgbClr val="C4BCBA"/>
                </a:solidFill>
                <a:latin typeface="+mj-lt"/>
                <a:cs typeface="Arial" panose="020B0604020202020204" pitchFamily="34" charset="0"/>
              </a:rPr>
              <a:t>   Teas and coffees </a:t>
            </a:r>
          </a:p>
          <a:p>
            <a:pPr>
              <a:lnSpc>
                <a:spcPts val="3200"/>
              </a:lnSpc>
              <a:spcBef>
                <a:spcPts val="300"/>
              </a:spcBef>
            </a:pPr>
            <a:r>
              <a:rPr lang="en-US" sz="2400" b="1" dirty="0">
                <a:solidFill>
                  <a:srgbClr val="511655"/>
                </a:solidFill>
                <a:cs typeface="Arial" panose="020B0604020202020204" pitchFamily="34" charset="0"/>
              </a:rPr>
              <a:t>12:15 – 13:00</a:t>
            </a:r>
            <a:r>
              <a:rPr lang="en-US" sz="2400" dirty="0">
                <a:solidFill>
                  <a:srgbClr val="511655"/>
                </a:solidFill>
                <a:cs typeface="Arial" panose="020B0604020202020204" pitchFamily="34" charset="0"/>
              </a:rPr>
              <a:t>    </a:t>
            </a:r>
            <a:r>
              <a:rPr lang="en-US" sz="2400" dirty="0">
                <a:solidFill>
                  <a:srgbClr val="511655"/>
                </a:solidFill>
                <a:latin typeface="+mj-lt"/>
                <a:cs typeface="Arial" panose="020B0604020202020204" pitchFamily="34" charset="0"/>
              </a:rPr>
              <a:t>Session 2: Market Outlook</a:t>
            </a:r>
            <a:endParaRPr lang="en-US" sz="2400" i="1" dirty="0">
              <a:solidFill>
                <a:srgbClr val="511655"/>
              </a:solidFill>
              <a:latin typeface="+mj-lt"/>
              <a:cs typeface="Arial" panose="020B0604020202020204" pitchFamily="34" charset="0"/>
            </a:endParaRPr>
          </a:p>
          <a:p>
            <a:pPr>
              <a:lnSpc>
                <a:spcPts val="3200"/>
              </a:lnSpc>
              <a:spcBef>
                <a:spcPts val="300"/>
              </a:spcBef>
            </a:pPr>
            <a:r>
              <a:rPr lang="en-US" sz="2400" b="1" dirty="0">
                <a:solidFill>
                  <a:srgbClr val="511655"/>
                </a:solidFill>
                <a:cs typeface="Arial" panose="020B0604020202020204" pitchFamily="34" charset="0"/>
              </a:rPr>
              <a:t>13:00 – 14:00</a:t>
            </a:r>
            <a:r>
              <a:rPr lang="en-US" sz="2400" dirty="0">
                <a:solidFill>
                  <a:srgbClr val="511655"/>
                </a:solidFill>
                <a:latin typeface="+mj-lt"/>
                <a:cs typeface="Arial" panose="020B0604020202020204" pitchFamily="34" charset="0"/>
              </a:rPr>
              <a:t>    Lunch &amp; Networking</a:t>
            </a:r>
          </a:p>
          <a:p>
            <a:pPr>
              <a:lnSpc>
                <a:spcPts val="3200"/>
              </a:lnSpc>
              <a:spcBef>
                <a:spcPts val="300"/>
              </a:spcBef>
            </a:pPr>
            <a:r>
              <a:rPr lang="en-US" sz="2400" b="1" dirty="0">
                <a:solidFill>
                  <a:srgbClr val="511655"/>
                </a:solidFill>
                <a:cs typeface="Arial" panose="020B0604020202020204" pitchFamily="34" charset="0"/>
              </a:rPr>
              <a:t>14:00</a:t>
            </a:r>
            <a:r>
              <a:rPr lang="en-US" sz="2400" dirty="0">
                <a:solidFill>
                  <a:srgbClr val="511655"/>
                </a:solidFill>
                <a:cs typeface="Arial" panose="020B0604020202020204" pitchFamily="34" charset="0"/>
              </a:rPr>
              <a:t> </a:t>
            </a:r>
            <a:r>
              <a:rPr lang="en-US" sz="2400" dirty="0">
                <a:solidFill>
                  <a:srgbClr val="511655"/>
                </a:solidFill>
                <a:latin typeface="+mj-lt"/>
                <a:cs typeface="Arial" panose="020B0604020202020204" pitchFamily="34" charset="0"/>
              </a:rPr>
              <a:t>		  Event close</a:t>
            </a:r>
            <a:endParaRPr lang="en-GB" sz="2400" dirty="0">
              <a:solidFill>
                <a:srgbClr val="511655"/>
              </a:solidFill>
              <a:latin typeface="+mj-lt"/>
              <a:cs typeface="Arial" panose="020B0604020202020204" pitchFamily="34" charset="0"/>
            </a:endParaRPr>
          </a:p>
        </p:txBody>
      </p:sp>
    </p:spTree>
    <p:extLst>
      <p:ext uri="{BB962C8B-B14F-4D97-AF65-F5344CB8AC3E}">
        <p14:creationId xmlns:p14="http://schemas.microsoft.com/office/powerpoint/2010/main" val="31417522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6E00232-5847-541C-1122-A7A6DFDB266C}"/>
            </a:ext>
          </a:extLst>
        </p:cNvPr>
        <p:cNvGrpSpPr/>
        <p:nvPr/>
      </p:nvGrpSpPr>
      <p:grpSpPr>
        <a:xfrm>
          <a:off x="0" y="0"/>
          <a:ext cx="0" cy="0"/>
          <a:chOff x="0" y="0"/>
          <a:chExt cx="0" cy="0"/>
        </a:xfrm>
      </p:grpSpPr>
      <p:sp>
        <p:nvSpPr>
          <p:cNvPr id="4" name="Subtitle 2">
            <a:extLst>
              <a:ext uri="{FF2B5EF4-FFF2-40B4-BE49-F238E27FC236}">
                <a16:creationId xmlns:a16="http://schemas.microsoft.com/office/drawing/2014/main" id="{F75A9436-987E-B529-2AE5-21382C3386E7}"/>
              </a:ext>
            </a:extLst>
          </p:cNvPr>
          <p:cNvSpPr txBox="1">
            <a:spLocks/>
          </p:cNvSpPr>
          <p:nvPr/>
        </p:nvSpPr>
        <p:spPr>
          <a:xfrm>
            <a:off x="655200" y="2898011"/>
            <a:ext cx="8380850" cy="9119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dirty="0">
                <a:solidFill>
                  <a:srgbClr val="4F1353"/>
                </a:solidFill>
                <a:latin typeface="Baskerville" panose="02020502070401020303" pitchFamily="18" charset="0"/>
                <a:ea typeface="Baskerville" panose="02020502070401020303" pitchFamily="18" charset="0"/>
                <a:cs typeface="Arial" panose="020B0604020202020204" pitchFamily="34" charset="0"/>
              </a:rPr>
              <a:t>Presented by Simon Watts, Chartered FCSI, FPFS</a:t>
            </a:r>
            <a:endParaRPr lang="en-GB" dirty="0">
              <a:solidFill>
                <a:srgbClr val="4F1353"/>
              </a:solidFill>
              <a:latin typeface="Baskerville" panose="02020502070401020303" pitchFamily="18" charset="0"/>
              <a:ea typeface="Baskerville" panose="02020502070401020303" pitchFamily="18" charset="0"/>
              <a:cs typeface="Arial" panose="020B0604020202020204" pitchFamily="34" charset="0"/>
            </a:endParaRPr>
          </a:p>
        </p:txBody>
      </p:sp>
      <p:sp>
        <p:nvSpPr>
          <p:cNvPr id="5" name="Title 1">
            <a:extLst>
              <a:ext uri="{FF2B5EF4-FFF2-40B4-BE49-F238E27FC236}">
                <a16:creationId xmlns:a16="http://schemas.microsoft.com/office/drawing/2014/main" id="{1DBEDB26-A118-6F25-3B59-7264F315714D}"/>
              </a:ext>
            </a:extLst>
          </p:cNvPr>
          <p:cNvSpPr txBox="1">
            <a:spLocks/>
          </p:cNvSpPr>
          <p:nvPr/>
        </p:nvSpPr>
        <p:spPr>
          <a:xfrm>
            <a:off x="655200" y="625859"/>
            <a:ext cx="9597164" cy="19134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7540"/>
              </a:lnSpc>
            </a:pPr>
            <a:r>
              <a:rPr lang="en-US" sz="8000" dirty="0">
                <a:solidFill>
                  <a:srgbClr val="4F1353"/>
                </a:solidFill>
                <a:latin typeface="Baskerville" panose="02020502070401020303" pitchFamily="18" charset="0"/>
                <a:ea typeface="Baskerville" panose="02020502070401020303" pitchFamily="18" charset="0"/>
                <a:cs typeface="Arial" panose="020B0604020202020204" pitchFamily="34" charset="0"/>
              </a:rPr>
              <a:t>KEY INVESTMENT THEMES</a:t>
            </a:r>
            <a:endParaRPr lang="en-GB" sz="8000" dirty="0">
              <a:solidFill>
                <a:srgbClr val="4F1353"/>
              </a:solidFill>
              <a:latin typeface="Baskerville" panose="02020502070401020303" pitchFamily="18" charset="0"/>
              <a:ea typeface="Baskerville" panose="02020502070401020303" pitchFamily="18" charset="0"/>
              <a:cs typeface="Arial" panose="020B0604020202020204" pitchFamily="34" charset="0"/>
            </a:endParaRPr>
          </a:p>
        </p:txBody>
      </p:sp>
    </p:spTree>
    <p:extLst>
      <p:ext uri="{BB962C8B-B14F-4D97-AF65-F5344CB8AC3E}">
        <p14:creationId xmlns:p14="http://schemas.microsoft.com/office/powerpoint/2010/main" val="30075704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6E00232-5847-541C-1122-A7A6DFDB26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BD1D66F-B462-EAF7-3BA2-6C5D1B2117A8}"/>
              </a:ext>
            </a:extLst>
          </p:cNvPr>
          <p:cNvPicPr>
            <a:picLocks noChangeAspect="1"/>
          </p:cNvPicPr>
          <p:nvPr/>
        </p:nvPicPr>
        <p:blipFill>
          <a:blip r:embed="rId4"/>
          <a:srcRect t="7564" b="6449"/>
          <a:stretch>
            <a:fillRect/>
          </a:stretch>
        </p:blipFill>
        <p:spPr>
          <a:xfrm>
            <a:off x="0" y="0"/>
            <a:ext cx="12192000" cy="6858000"/>
          </a:xfrm>
          <a:prstGeom prst="rect">
            <a:avLst/>
          </a:prstGeom>
        </p:spPr>
      </p:pic>
    </p:spTree>
    <p:extLst>
      <p:ext uri="{BB962C8B-B14F-4D97-AF65-F5344CB8AC3E}">
        <p14:creationId xmlns:p14="http://schemas.microsoft.com/office/powerpoint/2010/main" val="2953788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B12E3A0-81ED-B901-1606-86D9DF589D62}"/>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480EA6C2-A87C-ED95-646C-82A0CFCFEA90}"/>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AGENDA</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C385440-3164-E32B-FF99-E0AC16CB47C6}"/>
              </a:ext>
            </a:extLst>
          </p:cNvPr>
          <p:cNvSpPr txBox="1"/>
          <p:nvPr/>
        </p:nvSpPr>
        <p:spPr>
          <a:xfrm>
            <a:off x="674587" y="1392961"/>
            <a:ext cx="10824686" cy="4072077"/>
          </a:xfrm>
          <a:prstGeom prst="rect">
            <a:avLst/>
          </a:prstGeom>
          <a:noFill/>
        </p:spPr>
        <p:txBody>
          <a:bodyPr wrap="square" rtlCol="0">
            <a:spAutoFit/>
          </a:bodyPr>
          <a:lstStyle/>
          <a:p>
            <a:pPr marL="457200" indent="-457200">
              <a:lnSpc>
                <a:spcPts val="3200"/>
              </a:lnSpc>
              <a:spcBef>
                <a:spcPts val="300"/>
              </a:spcBef>
              <a:buFont typeface="+mj-lt"/>
              <a:buAutoNum type="arabicPeriod"/>
            </a:pPr>
            <a:r>
              <a:rPr lang="en-US" sz="2600" b="1" dirty="0">
                <a:solidFill>
                  <a:srgbClr val="511655"/>
                </a:solidFill>
                <a:cs typeface="Arial" panose="020B0604020202020204" pitchFamily="34" charset="0"/>
              </a:rPr>
              <a:t>A Review of our 2025 Outlook</a:t>
            </a:r>
          </a:p>
          <a:p>
            <a:pPr marL="457200" indent="-457200">
              <a:lnSpc>
                <a:spcPts val="3200"/>
              </a:lnSpc>
              <a:spcBef>
                <a:spcPts val="300"/>
              </a:spcBef>
              <a:buFont typeface="+mj-lt"/>
              <a:buAutoNum type="arabicPeriod"/>
            </a:pPr>
            <a:r>
              <a:rPr lang="en-US" sz="2600" b="1" dirty="0">
                <a:solidFill>
                  <a:srgbClr val="511655"/>
                </a:solidFill>
                <a:cs typeface="Arial" panose="020B0604020202020204" pitchFamily="34" charset="0"/>
              </a:rPr>
              <a:t>What Actually Happened in 2025</a:t>
            </a:r>
          </a:p>
          <a:p>
            <a:pPr marL="457200" indent="-457200">
              <a:lnSpc>
                <a:spcPts val="3200"/>
              </a:lnSpc>
              <a:spcBef>
                <a:spcPts val="300"/>
              </a:spcBef>
              <a:buFont typeface="+mj-lt"/>
              <a:buAutoNum type="arabicPeriod"/>
            </a:pPr>
            <a:r>
              <a:rPr lang="en-US" sz="2600" b="1" dirty="0">
                <a:solidFill>
                  <a:srgbClr val="511655"/>
                </a:solidFill>
                <a:cs typeface="Arial" panose="020B0604020202020204" pitchFamily="34" charset="0"/>
              </a:rPr>
              <a:t>The Art of the Tariff</a:t>
            </a:r>
          </a:p>
          <a:p>
            <a:pPr marL="457200" indent="-457200">
              <a:lnSpc>
                <a:spcPts val="3200"/>
              </a:lnSpc>
              <a:spcBef>
                <a:spcPts val="300"/>
              </a:spcBef>
              <a:buFont typeface="+mj-lt"/>
              <a:buAutoNum type="arabicPeriod"/>
            </a:pPr>
            <a:r>
              <a:rPr lang="en-US" sz="2600" b="1" dirty="0">
                <a:solidFill>
                  <a:srgbClr val="511655"/>
                </a:solidFill>
                <a:cs typeface="Arial" panose="020B0604020202020204" pitchFamily="34" charset="0"/>
              </a:rPr>
              <a:t>Calmer Markets, Louder Politics</a:t>
            </a:r>
          </a:p>
          <a:p>
            <a:pPr marL="457200" indent="-457200">
              <a:lnSpc>
                <a:spcPts val="3200"/>
              </a:lnSpc>
              <a:spcBef>
                <a:spcPts val="300"/>
              </a:spcBef>
              <a:buFont typeface="+mj-lt"/>
              <a:buAutoNum type="arabicPeriod"/>
            </a:pPr>
            <a:r>
              <a:rPr lang="en-US" sz="2600" b="1" dirty="0">
                <a:solidFill>
                  <a:srgbClr val="511655"/>
                </a:solidFill>
                <a:cs typeface="Arial" panose="020B0604020202020204" pitchFamily="34" charset="0"/>
              </a:rPr>
              <a:t>Make Volatility Great Again</a:t>
            </a:r>
          </a:p>
          <a:p>
            <a:pPr marL="457200" indent="-457200">
              <a:lnSpc>
                <a:spcPts val="3200"/>
              </a:lnSpc>
              <a:spcBef>
                <a:spcPts val="300"/>
              </a:spcBef>
              <a:buFont typeface="+mj-lt"/>
              <a:buAutoNum type="arabicPeriod"/>
            </a:pPr>
            <a:r>
              <a:rPr lang="en-US" sz="2600" b="1" dirty="0">
                <a:solidFill>
                  <a:srgbClr val="511655"/>
                </a:solidFill>
                <a:cs typeface="Arial" panose="020B0604020202020204" pitchFamily="34" charset="0"/>
              </a:rPr>
              <a:t>De-</a:t>
            </a:r>
            <a:r>
              <a:rPr lang="en-US" sz="2600" b="1" dirty="0" err="1">
                <a:solidFill>
                  <a:srgbClr val="511655"/>
                </a:solidFill>
                <a:cs typeface="Arial" panose="020B0604020202020204" pitchFamily="34" charset="0"/>
              </a:rPr>
              <a:t>Dollarisation</a:t>
            </a:r>
            <a:r>
              <a:rPr lang="en-US" sz="2600" b="1" dirty="0">
                <a:solidFill>
                  <a:srgbClr val="511655"/>
                </a:solidFill>
                <a:cs typeface="Arial" panose="020B0604020202020204" pitchFamily="34" charset="0"/>
              </a:rPr>
              <a:t>: The Dollar’s Midlife Crisis</a:t>
            </a:r>
          </a:p>
          <a:p>
            <a:pPr marL="457200" indent="-457200">
              <a:lnSpc>
                <a:spcPts val="3200"/>
              </a:lnSpc>
              <a:spcBef>
                <a:spcPts val="300"/>
              </a:spcBef>
              <a:buFont typeface="+mj-lt"/>
              <a:buAutoNum type="arabicPeriod"/>
            </a:pPr>
            <a:r>
              <a:rPr lang="en-US" sz="2600" b="1" dirty="0">
                <a:solidFill>
                  <a:srgbClr val="511655"/>
                </a:solidFill>
                <a:cs typeface="Arial" panose="020B0604020202020204" pitchFamily="34" charset="0"/>
              </a:rPr>
              <a:t>2026: Heads or Tails?</a:t>
            </a:r>
          </a:p>
          <a:p>
            <a:pPr marL="457200" indent="-457200">
              <a:lnSpc>
                <a:spcPts val="3200"/>
              </a:lnSpc>
              <a:spcBef>
                <a:spcPts val="300"/>
              </a:spcBef>
              <a:buFont typeface="+mj-lt"/>
              <a:buAutoNum type="arabicPeriod"/>
            </a:pPr>
            <a:r>
              <a:rPr lang="en-US" sz="2600" b="1" dirty="0">
                <a:solidFill>
                  <a:srgbClr val="511655"/>
                </a:solidFill>
                <a:cs typeface="Arial" panose="020B0604020202020204" pitchFamily="34" charset="0"/>
              </a:rPr>
              <a:t>Our Current Positioning</a:t>
            </a:r>
          </a:p>
          <a:p>
            <a:pPr marL="457200" indent="-457200">
              <a:lnSpc>
                <a:spcPts val="3200"/>
              </a:lnSpc>
              <a:spcBef>
                <a:spcPts val="300"/>
              </a:spcBef>
              <a:buFont typeface="+mj-lt"/>
              <a:buAutoNum type="arabicPeriod"/>
            </a:pPr>
            <a:endParaRPr lang="en-US" sz="2600" b="1" dirty="0">
              <a:solidFill>
                <a:srgbClr val="511655"/>
              </a:solidFill>
              <a:cs typeface="Arial" panose="020B0604020202020204" pitchFamily="34" charset="0"/>
            </a:endParaRPr>
          </a:p>
        </p:txBody>
      </p:sp>
    </p:spTree>
    <p:extLst>
      <p:ext uri="{BB962C8B-B14F-4D97-AF65-F5344CB8AC3E}">
        <p14:creationId xmlns:p14="http://schemas.microsoft.com/office/powerpoint/2010/main" val="387058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A3DF21B-3FC9-5A59-D6FB-8F776A3F81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48C201-E39F-9451-88E4-B0921FF4CA4D}"/>
              </a:ext>
            </a:extLst>
          </p:cNvPr>
          <p:cNvSpPr>
            <a:spLocks noGrp="1"/>
          </p:cNvSpPr>
          <p:nvPr>
            <p:ph type="ctrTitle"/>
          </p:nvPr>
        </p:nvSpPr>
        <p:spPr>
          <a:xfrm>
            <a:off x="655200" y="555097"/>
            <a:ext cx="9597164" cy="1913496"/>
          </a:xfrm>
        </p:spPr>
        <p:txBody>
          <a:bodyPr>
            <a:noAutofit/>
          </a:bodyPr>
          <a:lstStyle/>
          <a:p>
            <a:pPr algn="l">
              <a:lnSpc>
                <a:spcPts val="7540"/>
              </a:lnSpc>
            </a:pPr>
            <a:r>
              <a:rPr lang="en-US" sz="8000" dirty="0">
                <a:solidFill>
                  <a:schemeClr val="bg1"/>
                </a:solidFill>
                <a:latin typeface="Baskerville" panose="02020502070401020303" pitchFamily="18" charset="0"/>
                <a:ea typeface="Baskerville" panose="02020502070401020303" pitchFamily="18" charset="0"/>
                <a:cs typeface="Arial" panose="020B0604020202020204" pitchFamily="34" charset="0"/>
              </a:rPr>
              <a:t>SESSION 1:</a:t>
            </a:r>
            <a:br>
              <a:rPr lang="en-US" sz="8000" dirty="0">
                <a:solidFill>
                  <a:schemeClr val="bg1"/>
                </a:solidFill>
                <a:latin typeface="Baskerville" panose="02020502070401020303" pitchFamily="18" charset="0"/>
                <a:ea typeface="Baskerville" panose="02020502070401020303" pitchFamily="18" charset="0"/>
                <a:cs typeface="Arial" panose="020B0604020202020204" pitchFamily="34" charset="0"/>
              </a:rPr>
            </a:br>
            <a:r>
              <a:rPr lang="en-US" sz="8000" dirty="0">
                <a:solidFill>
                  <a:schemeClr val="bg1"/>
                </a:solidFill>
                <a:latin typeface="Baskerville" panose="02020502070401020303" pitchFamily="18" charset="0"/>
                <a:ea typeface="Baskerville" panose="02020502070401020303" pitchFamily="18" charset="0"/>
                <a:cs typeface="Arial" panose="020B0604020202020204" pitchFamily="34" charset="0"/>
              </a:rPr>
              <a:t>BUDGET AND Q&amp;A</a:t>
            </a:r>
            <a:endParaRPr lang="en-GB" sz="8000" dirty="0">
              <a:solidFill>
                <a:schemeClr val="bg1"/>
              </a:solidFill>
              <a:latin typeface="Baskerville" panose="02020502070401020303" pitchFamily="18" charset="0"/>
              <a:ea typeface="Baskerville" panose="02020502070401020303" pitchFamily="18" charset="0"/>
              <a:cs typeface="Arial" panose="020B0604020202020204" pitchFamily="34" charset="0"/>
            </a:endParaRPr>
          </a:p>
        </p:txBody>
      </p:sp>
    </p:spTree>
    <p:extLst>
      <p:ext uri="{BB962C8B-B14F-4D97-AF65-F5344CB8AC3E}">
        <p14:creationId xmlns:p14="http://schemas.microsoft.com/office/powerpoint/2010/main" val="40266063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B12E3A0-81ED-B901-1606-86D9DF589D62}"/>
            </a:ext>
          </a:extLst>
        </p:cNvPr>
        <p:cNvGrpSpPr/>
        <p:nvPr/>
      </p:nvGrpSpPr>
      <p:grpSpPr>
        <a:xfrm>
          <a:off x="0" y="0"/>
          <a:ext cx="0" cy="0"/>
          <a:chOff x="0" y="0"/>
          <a:chExt cx="0" cy="0"/>
        </a:xfrm>
      </p:grpSpPr>
      <p:pic>
        <p:nvPicPr>
          <p:cNvPr id="8" name="Picture 7" descr="A white background with black text&#10;&#10;AI-generated content may be incorrect.">
            <a:extLst>
              <a:ext uri="{FF2B5EF4-FFF2-40B4-BE49-F238E27FC236}">
                <a16:creationId xmlns:a16="http://schemas.microsoft.com/office/drawing/2014/main" id="{F1D37457-FDD7-2733-5D2D-024891D2E5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1450" y="1637409"/>
            <a:ext cx="9309100" cy="3583183"/>
          </a:xfrm>
          <a:prstGeom prst="rect">
            <a:avLst/>
          </a:prstGeom>
        </p:spPr>
      </p:pic>
      <p:sp>
        <p:nvSpPr>
          <p:cNvPr id="5" name="Title 1">
            <a:extLst>
              <a:ext uri="{FF2B5EF4-FFF2-40B4-BE49-F238E27FC236}">
                <a16:creationId xmlns:a16="http://schemas.microsoft.com/office/drawing/2014/main" id="{480EA6C2-A87C-ED95-646C-82A0CFCFEA90}"/>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A REVIEW OF OUR 2025 OUTLOOK</a:t>
            </a:r>
          </a:p>
        </p:txBody>
      </p:sp>
      <p:pic>
        <p:nvPicPr>
          <p:cNvPr id="2" name="Content Placeholder 4">
            <a:extLst>
              <a:ext uri="{FF2B5EF4-FFF2-40B4-BE49-F238E27FC236}">
                <a16:creationId xmlns:a16="http://schemas.microsoft.com/office/drawing/2014/main" id="{5D85E665-D706-B15E-E214-C443C945DE3D}"/>
              </a:ext>
            </a:extLst>
          </p:cNvPr>
          <p:cNvPicPr>
            <a:picLocks noGrp="1" noChangeAspect="1"/>
          </p:cNvPicPr>
          <p:nvPr>
            <p:ph idx="1"/>
          </p:nvPr>
        </p:nvPicPr>
        <p:blipFill>
          <a:blip r:embed="rId5"/>
          <a:stretch>
            <a:fillRect/>
          </a:stretch>
        </p:blipFill>
        <p:spPr>
          <a:xfrm>
            <a:off x="1722137" y="1908533"/>
            <a:ext cx="8747726" cy="3002833"/>
          </a:xfrm>
          <a:prstGeom prst="rect">
            <a:avLst/>
          </a:prstGeom>
          <a:noFill/>
        </p:spPr>
      </p:pic>
    </p:spTree>
    <p:extLst>
      <p:ext uri="{BB962C8B-B14F-4D97-AF65-F5344CB8AC3E}">
        <p14:creationId xmlns:p14="http://schemas.microsoft.com/office/powerpoint/2010/main" val="6022407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FFFE917-8D50-AE64-E019-8E42A45AAE0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504FDFCC-48DB-8C46-2B7F-69AAD78155B1}"/>
              </a:ext>
            </a:extLst>
          </p:cNvPr>
          <p:cNvSpPr txBox="1">
            <a:spLocks/>
          </p:cNvSpPr>
          <p:nvPr/>
        </p:nvSpPr>
        <p:spPr>
          <a:xfrm>
            <a:off x="655200" y="518400"/>
            <a:ext cx="11517413" cy="72000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TRUMP’S IMPACT</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5705A5E-99EB-D49E-D600-0093AC4ACC96}"/>
              </a:ext>
            </a:extLst>
          </p:cNvPr>
          <p:cNvSpPr txBox="1">
            <a:spLocks/>
          </p:cNvSpPr>
          <p:nvPr/>
        </p:nvSpPr>
        <p:spPr>
          <a:xfrm>
            <a:off x="655199" y="1392961"/>
            <a:ext cx="5786852" cy="3559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00000"/>
              </a:lnSpc>
              <a:defRPr/>
            </a:pPr>
            <a:r>
              <a:rPr lang="en-GB" sz="2600" b="1" dirty="0">
                <a:solidFill>
                  <a:srgbClr val="4F1353"/>
                </a:solidFill>
                <a:latin typeface="Calibri" panose="020F0502020204030204" pitchFamily="34" charset="0"/>
                <a:cs typeface="Calibri" panose="020F0502020204030204" pitchFamily="34" charset="0"/>
              </a:rPr>
              <a:t>Highly Active</a:t>
            </a:r>
          </a:p>
          <a:p>
            <a:pPr marL="285750" lvl="0" indent="-285750">
              <a:lnSpc>
                <a:spcPct val="100000"/>
              </a:lnSpc>
              <a:defRPr/>
            </a:pPr>
            <a:r>
              <a:rPr lang="en-GB" sz="2600" b="1" dirty="0">
                <a:solidFill>
                  <a:srgbClr val="4F1353"/>
                </a:solidFill>
                <a:latin typeface="Calibri" panose="020F0502020204030204" pitchFamily="34" charset="0"/>
                <a:cs typeface="Calibri" panose="020F0502020204030204" pitchFamily="34" charset="0"/>
              </a:rPr>
              <a:t>Global Disruptor:</a:t>
            </a:r>
          </a:p>
          <a:p>
            <a:pPr marL="742950" lvl="1" indent="-285750">
              <a:lnSpc>
                <a:spcPct val="100000"/>
              </a:lnSpc>
              <a:spcBef>
                <a:spcPts val="1000"/>
              </a:spcBef>
              <a:defRPr/>
            </a:pPr>
            <a:r>
              <a:rPr lang="en-GB" sz="2600" dirty="0">
                <a:solidFill>
                  <a:srgbClr val="4F1353"/>
                </a:solidFill>
                <a:latin typeface="Calibri" panose="020F0502020204030204" pitchFamily="34" charset="0"/>
                <a:cs typeface="Calibri" panose="020F0502020204030204" pitchFamily="34" charset="0"/>
              </a:rPr>
              <a:t>Politics</a:t>
            </a:r>
          </a:p>
          <a:p>
            <a:pPr marL="742950" lvl="1" indent="-285750">
              <a:lnSpc>
                <a:spcPct val="100000"/>
              </a:lnSpc>
              <a:spcBef>
                <a:spcPts val="1000"/>
              </a:spcBef>
              <a:defRPr/>
            </a:pPr>
            <a:r>
              <a:rPr lang="en-GB" sz="2600" dirty="0">
                <a:solidFill>
                  <a:srgbClr val="4F1353"/>
                </a:solidFill>
                <a:latin typeface="Calibri" panose="020F0502020204030204" pitchFamily="34" charset="0"/>
                <a:cs typeface="Calibri" panose="020F0502020204030204" pitchFamily="34" charset="0"/>
              </a:rPr>
              <a:t>Economics</a:t>
            </a:r>
          </a:p>
          <a:p>
            <a:pPr marL="742950" lvl="1" indent="-285750">
              <a:lnSpc>
                <a:spcPct val="100000"/>
              </a:lnSpc>
              <a:spcBef>
                <a:spcPts val="1000"/>
              </a:spcBef>
              <a:defRPr/>
            </a:pPr>
            <a:r>
              <a:rPr lang="en-GB" sz="2600" dirty="0">
                <a:solidFill>
                  <a:srgbClr val="4F1353"/>
                </a:solidFill>
                <a:latin typeface="Calibri" panose="020F0502020204030204" pitchFamily="34" charset="0"/>
                <a:cs typeface="Calibri" panose="020F0502020204030204" pitchFamily="34" charset="0"/>
              </a:rPr>
              <a:t>Trade</a:t>
            </a:r>
          </a:p>
          <a:p>
            <a:pPr marL="742950" lvl="1" indent="-285750">
              <a:lnSpc>
                <a:spcPct val="100000"/>
              </a:lnSpc>
              <a:spcBef>
                <a:spcPts val="1000"/>
              </a:spcBef>
              <a:defRPr/>
            </a:pPr>
            <a:r>
              <a:rPr lang="en-GB" sz="2600" dirty="0">
                <a:solidFill>
                  <a:srgbClr val="4F1353"/>
                </a:solidFill>
                <a:latin typeface="Calibri" panose="020F0502020204030204" pitchFamily="34" charset="0"/>
                <a:cs typeface="Calibri" panose="020F0502020204030204" pitchFamily="34" charset="0"/>
              </a:rPr>
              <a:t>Markets</a:t>
            </a:r>
          </a:p>
          <a:p>
            <a:pPr marL="285750" lvl="0" indent="-285750">
              <a:lnSpc>
                <a:spcPct val="100000"/>
              </a:lnSpc>
              <a:defRPr/>
            </a:pPr>
            <a:r>
              <a:rPr lang="en-GB" sz="2600" b="1" dirty="0">
                <a:solidFill>
                  <a:srgbClr val="4F1353"/>
                </a:solidFill>
                <a:latin typeface="Calibri" panose="020F0502020204030204" pitchFamily="34" charset="0"/>
                <a:cs typeface="Calibri" panose="020F0502020204030204" pitchFamily="34" charset="0"/>
              </a:rPr>
              <a:t>TACO?</a:t>
            </a:r>
          </a:p>
        </p:txBody>
      </p:sp>
      <p:pic>
        <p:nvPicPr>
          <p:cNvPr id="7" name="Picture 2">
            <a:extLst>
              <a:ext uri="{FF2B5EF4-FFF2-40B4-BE49-F238E27FC236}">
                <a16:creationId xmlns:a16="http://schemas.microsoft.com/office/drawing/2014/main" id="{77D35EDF-B5F2-89AD-6092-4F1BB852DE82}"/>
              </a:ext>
            </a:extLst>
          </p:cNvPr>
          <p:cNvPicPr>
            <a:picLocks noGrp="1" noChangeAspect="1" noChangeArrowheads="1"/>
          </p:cNvPicPr>
          <p:nvPr>
            <p:ph idx="1"/>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8000" contrast="33000"/>
                    </a14:imgEffect>
                  </a14:imgLayer>
                </a14:imgProps>
              </a:ext>
              <a:ext uri="{28A0092B-C50C-407E-A947-70E740481C1C}">
                <a14:useLocalDpi xmlns:a14="http://schemas.microsoft.com/office/drawing/2010/main" val="0"/>
              </a:ext>
            </a:extLst>
          </a:blip>
          <a:srcRect l="11504" t="18936" r="7974" b="18936"/>
          <a:stretch>
            <a:fillRect/>
          </a:stretch>
        </p:blipFill>
        <p:spPr bwMode="auto">
          <a:xfrm>
            <a:off x="7049799" y="580831"/>
            <a:ext cx="4446000" cy="44460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239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3D72572-972A-B744-3947-152927BE0A92}"/>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WHAT ACTUALLY HAPPENED IN 2025</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19" name="Content Placeholder 2">
            <a:extLst>
              <a:ext uri="{FF2B5EF4-FFF2-40B4-BE49-F238E27FC236}">
                <a16:creationId xmlns:a16="http://schemas.microsoft.com/office/drawing/2014/main" id="{C7BA650E-DD13-3455-978C-5A6BDA828ADB}"/>
              </a:ext>
            </a:extLst>
          </p:cNvPr>
          <p:cNvSpPr txBox="1">
            <a:spLocks/>
          </p:cNvSpPr>
          <p:nvPr/>
        </p:nvSpPr>
        <p:spPr>
          <a:xfrm>
            <a:off x="655200" y="1843972"/>
            <a:ext cx="6569384"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4F1353"/>
                </a:solidFill>
              </a:rPr>
              <a:t>Key Global Economic Data</a:t>
            </a:r>
          </a:p>
        </p:txBody>
      </p:sp>
      <p:sp>
        <p:nvSpPr>
          <p:cNvPr id="20" name="Content Placeholder 2">
            <a:extLst>
              <a:ext uri="{FF2B5EF4-FFF2-40B4-BE49-F238E27FC236}">
                <a16:creationId xmlns:a16="http://schemas.microsoft.com/office/drawing/2014/main" id="{93BF7E08-1CFC-A56E-BCBB-4048950F7F18}"/>
              </a:ext>
            </a:extLst>
          </p:cNvPr>
          <p:cNvSpPr txBox="1">
            <a:spLocks/>
          </p:cNvSpPr>
          <p:nvPr/>
        </p:nvSpPr>
        <p:spPr>
          <a:xfrm>
            <a:off x="655199" y="2303695"/>
            <a:ext cx="9065450" cy="1403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Global Real GDP growth of around 1.8%</a:t>
            </a:r>
          </a:p>
        </p:txBody>
      </p:sp>
    </p:spTree>
    <p:extLst>
      <p:ext uri="{BB962C8B-B14F-4D97-AF65-F5344CB8AC3E}">
        <p14:creationId xmlns:p14="http://schemas.microsoft.com/office/powerpoint/2010/main" val="14036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9EADD"/>
        </a:solid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pic>
        <p:nvPicPr>
          <p:cNvPr id="2" name="Picture 1" descr="A white background with black text&#10;&#10;AI-generated content may be incorrect.">
            <a:extLst>
              <a:ext uri="{FF2B5EF4-FFF2-40B4-BE49-F238E27FC236}">
                <a16:creationId xmlns:a16="http://schemas.microsoft.com/office/drawing/2014/main" id="{2934CB6E-F560-6DD4-95BE-FC12D95A6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60" y="187028"/>
            <a:ext cx="11667281" cy="6483945"/>
          </a:xfrm>
          <a:prstGeom prst="rect">
            <a:avLst/>
          </a:prstGeom>
        </p:spPr>
      </p:pic>
      <p:graphicFrame>
        <p:nvGraphicFramePr>
          <p:cNvPr id="3" name="Table 2">
            <a:extLst>
              <a:ext uri="{FF2B5EF4-FFF2-40B4-BE49-F238E27FC236}">
                <a16:creationId xmlns:a16="http://schemas.microsoft.com/office/drawing/2014/main" id="{78A7AC5E-9AED-C5D5-6F9E-095EFD5F6690}"/>
              </a:ext>
            </a:extLst>
          </p:cNvPr>
          <p:cNvGraphicFramePr>
            <a:graphicFrameLocks noGrp="1"/>
          </p:cNvGraphicFramePr>
          <p:nvPr>
            <p:extLst>
              <p:ext uri="{D42A27DB-BD31-4B8C-83A1-F6EECF244321}">
                <p14:modId xmlns:p14="http://schemas.microsoft.com/office/powerpoint/2010/main" val="4155832791"/>
              </p:ext>
            </p:extLst>
          </p:nvPr>
        </p:nvGraphicFramePr>
        <p:xfrm>
          <a:off x="571499" y="1036175"/>
          <a:ext cx="11049001" cy="4785649"/>
        </p:xfrm>
        <a:graphic>
          <a:graphicData uri="http://schemas.openxmlformats.org/drawingml/2006/table">
            <a:tbl>
              <a:tblPr/>
              <a:tblGrid>
                <a:gridCol w="5237761">
                  <a:extLst>
                    <a:ext uri="{9D8B030D-6E8A-4147-A177-3AD203B41FA5}">
                      <a16:colId xmlns:a16="http://schemas.microsoft.com/office/drawing/2014/main" val="3031150154"/>
                    </a:ext>
                  </a:extLst>
                </a:gridCol>
                <a:gridCol w="1937080">
                  <a:extLst>
                    <a:ext uri="{9D8B030D-6E8A-4147-A177-3AD203B41FA5}">
                      <a16:colId xmlns:a16="http://schemas.microsoft.com/office/drawing/2014/main" val="3752725162"/>
                    </a:ext>
                  </a:extLst>
                </a:gridCol>
                <a:gridCol w="1937080">
                  <a:extLst>
                    <a:ext uri="{9D8B030D-6E8A-4147-A177-3AD203B41FA5}">
                      <a16:colId xmlns:a16="http://schemas.microsoft.com/office/drawing/2014/main" val="1430452076"/>
                    </a:ext>
                  </a:extLst>
                </a:gridCol>
                <a:gridCol w="1937080">
                  <a:extLst>
                    <a:ext uri="{9D8B030D-6E8A-4147-A177-3AD203B41FA5}">
                      <a16:colId xmlns:a16="http://schemas.microsoft.com/office/drawing/2014/main" val="1542215444"/>
                    </a:ext>
                  </a:extLst>
                </a:gridCol>
              </a:tblGrid>
              <a:tr h="1707161">
                <a:tc>
                  <a:txBody>
                    <a:bodyPr/>
                    <a:lstStyle/>
                    <a:p>
                      <a:pPr algn="ctr" fontAlgn="ctr">
                        <a:buNone/>
                      </a:pPr>
                      <a:r>
                        <a:rPr lang="en-GB" sz="2400" b="1" i="0" u="none" strike="noStrike" dirty="0">
                          <a:solidFill>
                            <a:srgbClr val="000000"/>
                          </a:solidFill>
                          <a:effectLst/>
                          <a:latin typeface="Aptos Display" panose="020B0004020202020204" pitchFamily="34" charset="0"/>
                        </a:rPr>
                        <a:t>Economy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buNone/>
                      </a:pPr>
                      <a:r>
                        <a:rPr lang="en-GB" sz="2400" b="1" i="0" u="none" strike="noStrike" dirty="0">
                          <a:solidFill>
                            <a:srgbClr val="000000"/>
                          </a:solidFill>
                          <a:effectLst/>
                          <a:latin typeface="Aptos Display" panose="020B0004020202020204" pitchFamily="34" charset="0"/>
                        </a:rPr>
                        <a:t>Nominal GDP YoY (estimated)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buNone/>
                      </a:pPr>
                      <a:r>
                        <a:rPr lang="en-GB" sz="2400" b="1" i="0" u="none" strike="noStrike" dirty="0">
                          <a:solidFill>
                            <a:srgbClr val="000000"/>
                          </a:solidFill>
                          <a:effectLst/>
                          <a:latin typeface="Aptos Display" panose="020B0004020202020204" pitchFamily="34" charset="0"/>
                        </a:rPr>
                        <a:t>GDP implied deflator YoY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buNone/>
                      </a:pPr>
                      <a:r>
                        <a:rPr lang="en-GB" sz="2400" b="1" i="0" u="none" strike="noStrike" dirty="0">
                          <a:solidFill>
                            <a:srgbClr val="000000"/>
                          </a:solidFill>
                          <a:effectLst/>
                          <a:latin typeface="Aptos Display" panose="020B0004020202020204" pitchFamily="34" charset="0"/>
                        </a:rPr>
                        <a:t>Real GDP</a:t>
                      </a:r>
                    </a:p>
                    <a:p>
                      <a:pPr algn="ctr" fontAlgn="ctr">
                        <a:buNone/>
                      </a:pPr>
                      <a:r>
                        <a:rPr lang="en-GB" sz="2400" b="1" i="0" u="none" strike="noStrike" dirty="0">
                          <a:solidFill>
                            <a:srgbClr val="000000"/>
                          </a:solidFill>
                          <a:effectLst/>
                          <a:latin typeface="Aptos Display" panose="020B0004020202020204" pitchFamily="34" charset="0"/>
                        </a:rPr>
                        <a:t>YoY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931498893"/>
                  </a:ext>
                </a:extLst>
              </a:tr>
              <a:tr h="587711">
                <a:tc>
                  <a:txBody>
                    <a:bodyPr/>
                    <a:lstStyle/>
                    <a:p>
                      <a:pPr algn="ctr" fontAlgn="ctr">
                        <a:buNone/>
                      </a:pPr>
                      <a:r>
                        <a:rPr lang="en-GB" sz="2400" b="1" i="0" u="none" strike="noStrike" dirty="0">
                          <a:solidFill>
                            <a:srgbClr val="000000"/>
                          </a:solidFill>
                          <a:effectLst/>
                          <a:latin typeface="Aptos Display" panose="020B0004020202020204" pitchFamily="34" charset="0"/>
                        </a:rPr>
                        <a:t>United Kingdom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buNone/>
                      </a:pPr>
                      <a:r>
                        <a:rPr lang="en-GB" sz="2400" b="1" i="0" u="none" strike="noStrike">
                          <a:solidFill>
                            <a:srgbClr val="000000"/>
                          </a:solidFill>
                          <a:effectLst/>
                          <a:latin typeface="Aptos Display" panose="020B0004020202020204" pitchFamily="34" charset="0"/>
                        </a:rPr>
                        <a:t>4.80%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buNone/>
                      </a:pPr>
                      <a:r>
                        <a:rPr lang="en-GB" sz="2400" b="1" i="0" u="none" strike="noStrike">
                          <a:solidFill>
                            <a:srgbClr val="000000"/>
                          </a:solidFill>
                          <a:effectLst/>
                          <a:latin typeface="Aptos Display" panose="020B0004020202020204" pitchFamily="34" charset="0"/>
                        </a:rPr>
                        <a:t>3.50%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2400" b="1" i="0" u="none" strike="noStrike" dirty="0">
                          <a:solidFill>
                            <a:srgbClr val="000000"/>
                          </a:solidFill>
                          <a:effectLst/>
                          <a:latin typeface="Aptos Display" panose="020B0004020202020204" pitchFamily="34" charset="0"/>
                        </a:rPr>
                        <a:t>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F7B"/>
                    </a:solidFill>
                  </a:tcPr>
                </a:tc>
                <a:extLst>
                  <a:ext uri="{0D108BD9-81ED-4DB2-BD59-A6C34878D82A}">
                    <a16:rowId xmlns:a16="http://schemas.microsoft.com/office/drawing/2014/main" val="759195359"/>
                  </a:ext>
                </a:extLst>
              </a:tr>
              <a:tr h="643684">
                <a:tc>
                  <a:txBody>
                    <a:bodyPr/>
                    <a:lstStyle/>
                    <a:p>
                      <a:pPr algn="ctr" fontAlgn="ctr">
                        <a:buNone/>
                      </a:pPr>
                      <a:r>
                        <a:rPr lang="en-GB" sz="2400" b="1" i="0" u="none" strike="noStrike">
                          <a:solidFill>
                            <a:srgbClr val="000000"/>
                          </a:solidFill>
                          <a:effectLst/>
                          <a:latin typeface="Aptos Display" panose="020B0004020202020204" pitchFamily="34" charset="0"/>
                        </a:rPr>
                        <a:t>United States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buNone/>
                      </a:pPr>
                      <a:r>
                        <a:rPr lang="en-GB" sz="2400" b="1" i="0" u="none" strike="noStrike" dirty="0">
                          <a:solidFill>
                            <a:srgbClr val="000000"/>
                          </a:solidFill>
                          <a:effectLst/>
                          <a:latin typeface="Aptos Display" panose="020B0004020202020204" pitchFamily="34" charset="0"/>
                        </a:rPr>
                        <a:t>8.24%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ctr">
                        <a:buNone/>
                      </a:pPr>
                      <a:r>
                        <a:rPr lang="en-GB" sz="2400" b="1" i="0" u="none" strike="noStrike">
                          <a:solidFill>
                            <a:srgbClr val="000000"/>
                          </a:solidFill>
                          <a:effectLst/>
                          <a:latin typeface="Aptos Display" panose="020B0004020202020204" pitchFamily="34" charset="0"/>
                        </a:rPr>
                        <a:t>3.84%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2400" b="1" i="0" u="none" strike="noStrike" dirty="0">
                          <a:solidFill>
                            <a:srgbClr val="000000"/>
                          </a:solidFill>
                          <a:effectLst/>
                          <a:latin typeface="Aptos Display" panose="020B0004020202020204" pitchFamily="34" charset="0"/>
                        </a:rPr>
                        <a:t>4.40%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6C47D"/>
                    </a:solidFill>
                  </a:tcPr>
                </a:tc>
                <a:extLst>
                  <a:ext uri="{0D108BD9-81ED-4DB2-BD59-A6C34878D82A}">
                    <a16:rowId xmlns:a16="http://schemas.microsoft.com/office/drawing/2014/main" val="956215891"/>
                  </a:ext>
                </a:extLst>
              </a:tr>
              <a:tr h="643684">
                <a:tc>
                  <a:txBody>
                    <a:bodyPr/>
                    <a:lstStyle/>
                    <a:p>
                      <a:pPr algn="ctr" fontAlgn="ctr">
                        <a:buNone/>
                      </a:pPr>
                      <a:r>
                        <a:rPr lang="en-GB" sz="2400" b="1" i="0" u="none" strike="noStrike" dirty="0">
                          <a:solidFill>
                            <a:srgbClr val="000000"/>
                          </a:solidFill>
                          <a:effectLst/>
                          <a:latin typeface="Aptos Display" panose="020B0004020202020204" pitchFamily="34" charset="0"/>
                        </a:rPr>
                        <a:t>Eurozone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buNone/>
                      </a:pPr>
                      <a:r>
                        <a:rPr lang="en-GB" sz="2400" b="1" i="0" u="none" strike="noStrike" dirty="0">
                          <a:solidFill>
                            <a:srgbClr val="000000"/>
                          </a:solidFill>
                          <a:effectLst/>
                          <a:latin typeface="Aptos Display" panose="020B0004020202020204" pitchFamily="34" charset="0"/>
                        </a:rPr>
                        <a:t>3.80%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ctr">
                        <a:buNone/>
                      </a:pPr>
                      <a:r>
                        <a:rPr lang="en-GB" sz="2400" b="1" i="0" u="none" strike="noStrike" dirty="0">
                          <a:solidFill>
                            <a:srgbClr val="000000"/>
                          </a:solidFill>
                          <a:effectLst/>
                          <a:latin typeface="Aptos Display" panose="020B0004020202020204" pitchFamily="34" charset="0"/>
                        </a:rPr>
                        <a:t>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2400" b="1" i="0" u="none" strike="noStrike" dirty="0">
                          <a:solidFill>
                            <a:srgbClr val="000000"/>
                          </a:solidFill>
                          <a:effectLst/>
                          <a:latin typeface="Aptos Display" panose="020B0004020202020204" pitchFamily="34" charset="0"/>
                        </a:rPr>
                        <a:t>1.40%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extLst>
                  <a:ext uri="{0D108BD9-81ED-4DB2-BD59-A6C34878D82A}">
                    <a16:rowId xmlns:a16="http://schemas.microsoft.com/office/drawing/2014/main" val="946353173"/>
                  </a:ext>
                </a:extLst>
              </a:tr>
              <a:tr h="643684">
                <a:tc>
                  <a:txBody>
                    <a:bodyPr/>
                    <a:lstStyle/>
                    <a:p>
                      <a:pPr algn="ctr" fontAlgn="ctr">
                        <a:buNone/>
                      </a:pPr>
                      <a:r>
                        <a:rPr lang="en-GB" sz="2400" b="1" i="0" u="none" strike="noStrike">
                          <a:solidFill>
                            <a:srgbClr val="000000"/>
                          </a:solidFill>
                          <a:effectLst/>
                          <a:latin typeface="Aptos Display" panose="020B0004020202020204" pitchFamily="34" charset="0"/>
                        </a:rPr>
                        <a:t>Japan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buNone/>
                      </a:pPr>
                      <a:r>
                        <a:rPr lang="en-GB" sz="2400" b="1" i="0" u="none" strike="noStrike">
                          <a:solidFill>
                            <a:srgbClr val="000000"/>
                          </a:solidFill>
                          <a:effectLst/>
                          <a:latin typeface="Aptos Display" panose="020B0004020202020204" pitchFamily="34" charset="0"/>
                        </a:rPr>
                        <a:t>4.10%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072"/>
                    </a:solidFill>
                  </a:tcPr>
                </a:tc>
                <a:tc>
                  <a:txBody>
                    <a:bodyPr/>
                    <a:lstStyle/>
                    <a:p>
                      <a:pPr algn="ctr" fontAlgn="ctr">
                        <a:buNone/>
                      </a:pPr>
                      <a:r>
                        <a:rPr lang="en-GB" sz="2400" b="1" i="0" u="none" strike="noStrike" dirty="0">
                          <a:solidFill>
                            <a:srgbClr val="000000"/>
                          </a:solidFill>
                          <a:effectLst/>
                          <a:latin typeface="Aptos Display" panose="020B0004020202020204" pitchFamily="34" charset="0"/>
                        </a:rPr>
                        <a:t>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2400" b="1" i="0" u="none" strike="noStrike" dirty="0">
                          <a:solidFill>
                            <a:srgbClr val="000000"/>
                          </a:solidFill>
                          <a:effectLst/>
                          <a:latin typeface="Aptos Display" panose="020B0004020202020204" pitchFamily="34" charset="0"/>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extLst>
                  <a:ext uri="{0D108BD9-81ED-4DB2-BD59-A6C34878D82A}">
                    <a16:rowId xmlns:a16="http://schemas.microsoft.com/office/drawing/2014/main" val="3156903653"/>
                  </a:ext>
                </a:extLst>
              </a:tr>
              <a:tr h="559725">
                <a:tc>
                  <a:txBody>
                    <a:bodyPr/>
                    <a:lstStyle/>
                    <a:p>
                      <a:pPr algn="ctr" fontAlgn="ctr">
                        <a:buNone/>
                      </a:pPr>
                      <a:r>
                        <a:rPr lang="en-GB" sz="2400" b="1" i="0" u="none" strike="noStrike" dirty="0">
                          <a:solidFill>
                            <a:srgbClr val="000000"/>
                          </a:solidFill>
                          <a:effectLst/>
                          <a:latin typeface="Aptos Display" panose="020B0004020202020204" pitchFamily="34" charset="0"/>
                        </a:rPr>
                        <a:t>China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F5F5"/>
                    </a:solidFill>
                  </a:tcPr>
                </a:tc>
                <a:tc>
                  <a:txBody>
                    <a:bodyPr/>
                    <a:lstStyle/>
                    <a:p>
                      <a:pPr algn="ctr" fontAlgn="ctr">
                        <a:buNone/>
                      </a:pPr>
                      <a:r>
                        <a:rPr lang="en-GB" sz="2400" b="1" i="0" u="none" strike="noStrike" dirty="0">
                          <a:solidFill>
                            <a:srgbClr val="000000"/>
                          </a:solidFill>
                          <a:effectLst/>
                          <a:latin typeface="Aptos Display" panose="020B0004020202020204" pitchFamily="34" charset="0"/>
                        </a:rPr>
                        <a:t>4.80%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ctr">
                        <a:buNone/>
                      </a:pPr>
                      <a:r>
                        <a:rPr lang="en-GB" sz="2400" b="1" i="0" u="none" strike="noStrike" dirty="0">
                          <a:solidFill>
                            <a:srgbClr val="000000"/>
                          </a:solidFill>
                          <a:effectLst/>
                          <a:latin typeface="Aptos Display" panose="020B0004020202020204" pitchFamily="34" charset="0"/>
                        </a:rPr>
                        <a:t>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buNone/>
                      </a:pPr>
                      <a:r>
                        <a:rPr lang="en-GB" sz="2400" b="1" i="0" u="none" strike="noStrike" dirty="0">
                          <a:solidFill>
                            <a:srgbClr val="000000"/>
                          </a:solidFill>
                          <a:effectLst/>
                          <a:latin typeface="Aptos Display" panose="020B0004020202020204" pitchFamily="34" charset="0"/>
                        </a:rPr>
                        <a:t>4.80%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extLst>
                  <a:ext uri="{0D108BD9-81ED-4DB2-BD59-A6C34878D82A}">
                    <a16:rowId xmlns:a16="http://schemas.microsoft.com/office/drawing/2014/main" val="127779632"/>
                  </a:ext>
                </a:extLst>
              </a:tr>
            </a:tbl>
          </a:graphicData>
        </a:graphic>
      </p:graphicFrame>
    </p:spTree>
    <p:extLst>
      <p:ext uri="{BB962C8B-B14F-4D97-AF65-F5344CB8AC3E}">
        <p14:creationId xmlns:p14="http://schemas.microsoft.com/office/powerpoint/2010/main" val="265797286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3D72572-972A-B744-3947-152927BE0A92}"/>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WHAT ACTUALLY HAPPENED IN 2025</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42F16736-37C6-C735-64AD-7C667A9211CE}"/>
              </a:ext>
            </a:extLst>
          </p:cNvPr>
          <p:cNvSpPr txBox="1">
            <a:spLocks/>
          </p:cNvSpPr>
          <p:nvPr/>
        </p:nvSpPr>
        <p:spPr>
          <a:xfrm>
            <a:off x="655200" y="1843972"/>
            <a:ext cx="6569384"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4F1353"/>
                </a:solidFill>
              </a:rPr>
              <a:t>Key Global Economic Data</a:t>
            </a:r>
          </a:p>
        </p:txBody>
      </p:sp>
      <p:sp>
        <p:nvSpPr>
          <p:cNvPr id="3" name="Content Placeholder 2">
            <a:extLst>
              <a:ext uri="{FF2B5EF4-FFF2-40B4-BE49-F238E27FC236}">
                <a16:creationId xmlns:a16="http://schemas.microsoft.com/office/drawing/2014/main" id="{30EEF09F-F653-8903-E4AF-498DB5A1A65D}"/>
              </a:ext>
            </a:extLst>
          </p:cNvPr>
          <p:cNvSpPr txBox="1">
            <a:spLocks/>
          </p:cNvSpPr>
          <p:nvPr/>
        </p:nvSpPr>
        <p:spPr>
          <a:xfrm>
            <a:off x="655199" y="2303695"/>
            <a:ext cx="9065450"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Global Real GDP growth of around 1.8%</a:t>
            </a:r>
          </a:p>
        </p:txBody>
      </p:sp>
      <p:sp>
        <p:nvSpPr>
          <p:cNvPr id="4" name="Content Placeholder 2">
            <a:extLst>
              <a:ext uri="{FF2B5EF4-FFF2-40B4-BE49-F238E27FC236}">
                <a16:creationId xmlns:a16="http://schemas.microsoft.com/office/drawing/2014/main" id="{E75266BE-021B-EACA-20AE-BBC94BE60C20}"/>
              </a:ext>
            </a:extLst>
          </p:cNvPr>
          <p:cNvSpPr txBox="1">
            <a:spLocks/>
          </p:cNvSpPr>
          <p:nvPr/>
        </p:nvSpPr>
        <p:spPr>
          <a:xfrm>
            <a:off x="655199" y="2709331"/>
            <a:ext cx="9065450"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Global Inflation around 4.2%</a:t>
            </a:r>
          </a:p>
        </p:txBody>
      </p:sp>
    </p:spTree>
    <p:extLst>
      <p:ext uri="{BB962C8B-B14F-4D97-AF65-F5344CB8AC3E}">
        <p14:creationId xmlns:p14="http://schemas.microsoft.com/office/powerpoint/2010/main" val="73552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9EADD"/>
        </a:solid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3D72572-972A-B744-3947-152927BE0A92}"/>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WHAT ACTUALLY HAPPENED IN 2025</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0185AE67-7497-60C7-F819-D510537A639C}"/>
              </a:ext>
            </a:extLst>
          </p:cNvPr>
          <p:cNvGrpSpPr/>
          <p:nvPr/>
        </p:nvGrpSpPr>
        <p:grpSpPr>
          <a:xfrm>
            <a:off x="262360" y="187028"/>
            <a:ext cx="11667281" cy="6483945"/>
            <a:chOff x="262360" y="187028"/>
            <a:chExt cx="11667281" cy="6483945"/>
          </a:xfrm>
        </p:grpSpPr>
        <p:pic>
          <p:nvPicPr>
            <p:cNvPr id="9" name="Picture 8" descr="A white background with black text&#10;&#10;AI-generated content may be incorrect.">
              <a:extLst>
                <a:ext uri="{FF2B5EF4-FFF2-40B4-BE49-F238E27FC236}">
                  <a16:creationId xmlns:a16="http://schemas.microsoft.com/office/drawing/2014/main" id="{71038FA0-F3CC-7F8C-9F71-DD06460D2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60" y="187028"/>
              <a:ext cx="11667281" cy="6483945"/>
            </a:xfrm>
            <a:prstGeom prst="rect">
              <a:avLst/>
            </a:prstGeom>
          </p:spPr>
        </p:pic>
        <p:pic>
          <p:nvPicPr>
            <p:cNvPr id="22" name="Picture 21">
              <a:extLst>
                <a:ext uri="{FF2B5EF4-FFF2-40B4-BE49-F238E27FC236}">
                  <a16:creationId xmlns:a16="http://schemas.microsoft.com/office/drawing/2014/main" id="{9510FD06-7274-FC64-1C53-5BAB7B79D5EE}"/>
                </a:ext>
              </a:extLst>
            </p:cNvPr>
            <p:cNvPicPr>
              <a:picLocks noChangeAspect="1"/>
            </p:cNvPicPr>
            <p:nvPr/>
          </p:nvPicPr>
          <p:blipFill>
            <a:blip r:embed="rId4"/>
            <a:stretch>
              <a:fillRect/>
            </a:stretch>
          </p:blipFill>
          <p:spPr>
            <a:xfrm>
              <a:off x="655200" y="282391"/>
              <a:ext cx="10452257" cy="6293218"/>
            </a:xfrm>
            <a:prstGeom prst="rect">
              <a:avLst/>
            </a:prstGeom>
          </p:spPr>
        </p:pic>
      </p:grpSp>
    </p:spTree>
    <p:extLst>
      <p:ext uri="{BB962C8B-B14F-4D97-AF65-F5344CB8AC3E}">
        <p14:creationId xmlns:p14="http://schemas.microsoft.com/office/powerpoint/2010/main" val="24937061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3D72572-972A-B744-3947-152927BE0A92}"/>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WHAT ACTUALLY HAPPENED IN 2025</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338A2A1-1B2E-4DD1-99DC-5C9C01F6C84A}"/>
              </a:ext>
            </a:extLst>
          </p:cNvPr>
          <p:cNvSpPr txBox="1">
            <a:spLocks/>
          </p:cNvSpPr>
          <p:nvPr/>
        </p:nvSpPr>
        <p:spPr>
          <a:xfrm>
            <a:off x="655200" y="1843972"/>
            <a:ext cx="6569384"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4F1353"/>
                </a:solidFill>
              </a:rPr>
              <a:t>Key Global Economic Data</a:t>
            </a:r>
          </a:p>
        </p:txBody>
      </p:sp>
      <p:sp>
        <p:nvSpPr>
          <p:cNvPr id="9" name="Content Placeholder 2">
            <a:extLst>
              <a:ext uri="{FF2B5EF4-FFF2-40B4-BE49-F238E27FC236}">
                <a16:creationId xmlns:a16="http://schemas.microsoft.com/office/drawing/2014/main" id="{7F78001D-5ECC-24D4-AA4E-6296DCD5BE81}"/>
              </a:ext>
            </a:extLst>
          </p:cNvPr>
          <p:cNvSpPr txBox="1">
            <a:spLocks/>
          </p:cNvSpPr>
          <p:nvPr/>
        </p:nvSpPr>
        <p:spPr>
          <a:xfrm>
            <a:off x="655199" y="2303695"/>
            <a:ext cx="9065450"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Global Real GDP growth of around 1.8%</a:t>
            </a:r>
          </a:p>
        </p:txBody>
      </p:sp>
      <p:sp>
        <p:nvSpPr>
          <p:cNvPr id="10" name="Content Placeholder 2">
            <a:extLst>
              <a:ext uri="{FF2B5EF4-FFF2-40B4-BE49-F238E27FC236}">
                <a16:creationId xmlns:a16="http://schemas.microsoft.com/office/drawing/2014/main" id="{D7E63FF5-1276-29DC-1AB7-06C7473F3863}"/>
              </a:ext>
            </a:extLst>
          </p:cNvPr>
          <p:cNvSpPr txBox="1">
            <a:spLocks/>
          </p:cNvSpPr>
          <p:nvPr/>
        </p:nvSpPr>
        <p:spPr>
          <a:xfrm>
            <a:off x="655199" y="2709331"/>
            <a:ext cx="9065450"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Global Inflation around 4.2%</a:t>
            </a:r>
          </a:p>
        </p:txBody>
      </p:sp>
      <p:sp>
        <p:nvSpPr>
          <p:cNvPr id="11" name="Content Placeholder 2">
            <a:extLst>
              <a:ext uri="{FF2B5EF4-FFF2-40B4-BE49-F238E27FC236}">
                <a16:creationId xmlns:a16="http://schemas.microsoft.com/office/drawing/2014/main" id="{D0546FD3-2FB0-B31A-BD1F-04919C362648}"/>
              </a:ext>
            </a:extLst>
          </p:cNvPr>
          <p:cNvSpPr txBox="1">
            <a:spLocks/>
          </p:cNvSpPr>
          <p:nvPr/>
        </p:nvSpPr>
        <p:spPr>
          <a:xfrm>
            <a:off x="655199" y="3114967"/>
            <a:ext cx="9065450"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err="1">
                <a:solidFill>
                  <a:srgbClr val="4F1353"/>
                </a:solidFill>
              </a:rPr>
              <a:t>Labour</a:t>
            </a:r>
            <a:r>
              <a:rPr lang="en-US" sz="1800" dirty="0">
                <a:solidFill>
                  <a:srgbClr val="4F1353"/>
                </a:solidFill>
              </a:rPr>
              <a:t> markets resilient but softening</a:t>
            </a:r>
          </a:p>
        </p:txBody>
      </p:sp>
    </p:spTree>
    <p:extLst>
      <p:ext uri="{BB962C8B-B14F-4D97-AF65-F5344CB8AC3E}">
        <p14:creationId xmlns:p14="http://schemas.microsoft.com/office/powerpoint/2010/main" val="1740034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3D72572-972A-B744-3947-152927BE0A92}"/>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WHAT ACTUALLY HAPPENED IN 2025</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A389EFF4-6CC5-2713-03CC-42625FD22BB9}"/>
              </a:ext>
            </a:extLst>
          </p:cNvPr>
          <p:cNvSpPr txBox="1">
            <a:spLocks/>
          </p:cNvSpPr>
          <p:nvPr/>
        </p:nvSpPr>
        <p:spPr>
          <a:xfrm>
            <a:off x="655200" y="1843972"/>
            <a:ext cx="6569384"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4F1353"/>
                </a:solidFill>
              </a:rPr>
              <a:t>Financial Markets</a:t>
            </a:r>
          </a:p>
        </p:txBody>
      </p:sp>
      <p:sp>
        <p:nvSpPr>
          <p:cNvPr id="4" name="Content Placeholder 2">
            <a:extLst>
              <a:ext uri="{FF2B5EF4-FFF2-40B4-BE49-F238E27FC236}">
                <a16:creationId xmlns:a16="http://schemas.microsoft.com/office/drawing/2014/main" id="{73F6F1A2-0371-D947-896D-E9738B6ED127}"/>
              </a:ext>
            </a:extLst>
          </p:cNvPr>
          <p:cNvSpPr txBox="1">
            <a:spLocks/>
          </p:cNvSpPr>
          <p:nvPr/>
        </p:nvSpPr>
        <p:spPr>
          <a:xfrm>
            <a:off x="655199" y="2303695"/>
            <a:ext cx="9065450" cy="1403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Global equity markets performed strongly, despite wobbles in February &amp; April</a:t>
            </a:r>
          </a:p>
          <a:p>
            <a:pPr>
              <a:lnSpc>
                <a:spcPct val="110000"/>
              </a:lnSpc>
              <a:spcBef>
                <a:spcPts val="400"/>
              </a:spcBef>
            </a:pPr>
            <a:endParaRPr lang="en-US" sz="1800" dirty="0">
              <a:solidFill>
                <a:srgbClr val="4F1353"/>
              </a:solidFill>
            </a:endParaRPr>
          </a:p>
        </p:txBody>
      </p:sp>
    </p:spTree>
    <p:extLst>
      <p:ext uri="{BB962C8B-B14F-4D97-AF65-F5344CB8AC3E}">
        <p14:creationId xmlns:p14="http://schemas.microsoft.com/office/powerpoint/2010/main" val="3016426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9EADD"/>
        </a:solid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pic>
        <p:nvPicPr>
          <p:cNvPr id="3" name="Picture 2" descr="A white background with black text&#10;&#10;AI-generated content may be incorrect.">
            <a:extLst>
              <a:ext uri="{FF2B5EF4-FFF2-40B4-BE49-F238E27FC236}">
                <a16:creationId xmlns:a16="http://schemas.microsoft.com/office/drawing/2014/main" id="{19559E3D-B29E-0B39-4212-B7497AAEF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60" y="187028"/>
            <a:ext cx="11667281" cy="6483945"/>
          </a:xfrm>
          <a:prstGeom prst="rect">
            <a:avLst/>
          </a:prstGeom>
        </p:spPr>
      </p:pic>
      <p:pic>
        <p:nvPicPr>
          <p:cNvPr id="4" name="Picture 2">
            <a:extLst>
              <a:ext uri="{FF2B5EF4-FFF2-40B4-BE49-F238E27FC236}">
                <a16:creationId xmlns:a16="http://schemas.microsoft.com/office/drawing/2014/main" id="{A5778FC1-E36E-C3CF-DECF-26D13A8B9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328" y="518400"/>
            <a:ext cx="11267472" cy="5846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3737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9EADD"/>
        </a:solid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pic>
        <p:nvPicPr>
          <p:cNvPr id="2" name="Picture 1" descr="A white background with black text&#10;&#10;AI-generated content may be incorrect.">
            <a:extLst>
              <a:ext uri="{FF2B5EF4-FFF2-40B4-BE49-F238E27FC236}">
                <a16:creationId xmlns:a16="http://schemas.microsoft.com/office/drawing/2014/main" id="{7D885068-2E61-6E3C-D92D-55E8464DF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60" y="187028"/>
            <a:ext cx="11667281" cy="6483945"/>
          </a:xfrm>
          <a:prstGeom prst="rect">
            <a:avLst/>
          </a:prstGeom>
        </p:spPr>
      </p:pic>
      <p:pic>
        <p:nvPicPr>
          <p:cNvPr id="4" name="Picture 3">
            <a:extLst>
              <a:ext uri="{FF2B5EF4-FFF2-40B4-BE49-F238E27FC236}">
                <a16:creationId xmlns:a16="http://schemas.microsoft.com/office/drawing/2014/main" id="{5F201842-41D1-1437-D2D0-DD207FF25B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250" y="636608"/>
            <a:ext cx="11213550" cy="5818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2216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DD6544-0498-DAF0-0CF0-DC46B8124584}"/>
              </a:ext>
            </a:extLst>
          </p:cNvPr>
          <p:cNvSpPr txBox="1">
            <a:spLocks/>
          </p:cNvSpPr>
          <p:nvPr/>
        </p:nvSpPr>
        <p:spPr>
          <a:xfrm>
            <a:off x="655200" y="506898"/>
            <a:ext cx="11517413" cy="16899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rPr>
              <a:t>RACHEL REEVES BUDGET </a:t>
            </a:r>
            <a:br>
              <a:rPr lang="en-US"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rPr>
            </a:br>
            <a:r>
              <a:rPr lang="en-US"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rPr>
              <a:t>FOR GROWTH</a:t>
            </a:r>
            <a:br>
              <a:rPr lang="en-US"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rPr>
            </a:br>
            <a:r>
              <a:rPr lang="en-US"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rPr>
              <a:t>–THE SEQUEL</a:t>
            </a:r>
            <a:endParaRPr lang="en-GB"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73E0E9B4-9CEA-338F-2026-86A72CBA5477}"/>
              </a:ext>
            </a:extLst>
          </p:cNvPr>
          <p:cNvSpPr txBox="1"/>
          <p:nvPr/>
        </p:nvSpPr>
        <p:spPr>
          <a:xfrm>
            <a:off x="655199" y="4500733"/>
            <a:ext cx="5847200" cy="765979"/>
          </a:xfrm>
          <a:prstGeom prst="rect">
            <a:avLst/>
          </a:prstGeom>
          <a:noFill/>
        </p:spPr>
        <p:txBody>
          <a:bodyPr wrap="square" rtlCol="0">
            <a:spAutoFit/>
          </a:bodyPr>
          <a:lstStyle/>
          <a:p>
            <a:pPr>
              <a:lnSpc>
                <a:spcPts val="2660"/>
              </a:lnSpc>
            </a:pPr>
            <a:r>
              <a:rPr lang="en-GB" sz="2600" dirty="0">
                <a:solidFill>
                  <a:srgbClr val="511655"/>
                </a:solidFill>
              </a:rPr>
              <a:t>“Each of us must do our bit”</a:t>
            </a:r>
          </a:p>
          <a:p>
            <a:pPr>
              <a:lnSpc>
                <a:spcPts val="2660"/>
              </a:lnSpc>
            </a:pPr>
            <a:r>
              <a:rPr lang="en-GB" sz="2000" b="1" dirty="0">
                <a:solidFill>
                  <a:srgbClr val="511655"/>
                </a:solidFill>
              </a:rPr>
              <a:t>Rachel Reeves – Chancellor of the Exchequer</a:t>
            </a:r>
            <a:endParaRPr lang="en-GB" sz="2000" b="1" dirty="0"/>
          </a:p>
        </p:txBody>
      </p:sp>
      <p:sp>
        <p:nvSpPr>
          <p:cNvPr id="9" name="Content Placeholder 2">
            <a:extLst>
              <a:ext uri="{FF2B5EF4-FFF2-40B4-BE49-F238E27FC236}">
                <a16:creationId xmlns:a16="http://schemas.microsoft.com/office/drawing/2014/main" id="{704134C7-199F-683F-CF84-A3B76009991D}"/>
              </a:ext>
            </a:extLst>
          </p:cNvPr>
          <p:cNvSpPr txBox="1">
            <a:spLocks/>
          </p:cNvSpPr>
          <p:nvPr/>
        </p:nvSpPr>
        <p:spPr>
          <a:xfrm>
            <a:off x="655199" y="4117057"/>
            <a:ext cx="4276472" cy="441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11654"/>
                </a:solidFill>
              </a:rPr>
              <a:t>2025</a:t>
            </a:r>
            <a:endParaRPr lang="en-GB" sz="2400" dirty="0">
              <a:solidFill>
                <a:srgbClr val="511654"/>
              </a:solidFill>
            </a:endParaRPr>
          </a:p>
        </p:txBody>
      </p:sp>
      <p:sp>
        <p:nvSpPr>
          <p:cNvPr id="11" name="TextBox 10">
            <a:extLst>
              <a:ext uri="{FF2B5EF4-FFF2-40B4-BE49-F238E27FC236}">
                <a16:creationId xmlns:a16="http://schemas.microsoft.com/office/drawing/2014/main" id="{B14B64C1-5B04-04B8-1C63-4572266A653B}"/>
              </a:ext>
            </a:extLst>
          </p:cNvPr>
          <p:cNvSpPr txBox="1"/>
          <p:nvPr/>
        </p:nvSpPr>
        <p:spPr>
          <a:xfrm>
            <a:off x="655198" y="3080250"/>
            <a:ext cx="6392953" cy="765979"/>
          </a:xfrm>
          <a:prstGeom prst="rect">
            <a:avLst/>
          </a:prstGeom>
          <a:noFill/>
        </p:spPr>
        <p:txBody>
          <a:bodyPr wrap="square" rtlCol="0">
            <a:spAutoFit/>
          </a:bodyPr>
          <a:lstStyle/>
          <a:p>
            <a:pPr>
              <a:lnSpc>
                <a:spcPts val="2660"/>
              </a:lnSpc>
            </a:pPr>
            <a:r>
              <a:rPr lang="en-GB" sz="2600" dirty="0">
                <a:solidFill>
                  <a:srgbClr val="511655"/>
                </a:solidFill>
              </a:rPr>
              <a:t>“Labour inherited a £22 billion black hole”</a:t>
            </a:r>
          </a:p>
          <a:p>
            <a:pPr>
              <a:lnSpc>
                <a:spcPts val="2660"/>
              </a:lnSpc>
            </a:pPr>
            <a:r>
              <a:rPr lang="en-GB" sz="2000" b="1" dirty="0">
                <a:solidFill>
                  <a:srgbClr val="511655"/>
                </a:solidFill>
              </a:rPr>
              <a:t>Rachel Reeves – Chancellor of the Exchequer</a:t>
            </a:r>
            <a:endParaRPr lang="en-GB" sz="2000" b="1" dirty="0"/>
          </a:p>
        </p:txBody>
      </p:sp>
      <p:sp>
        <p:nvSpPr>
          <p:cNvPr id="12" name="Content Placeholder 2">
            <a:extLst>
              <a:ext uri="{FF2B5EF4-FFF2-40B4-BE49-F238E27FC236}">
                <a16:creationId xmlns:a16="http://schemas.microsoft.com/office/drawing/2014/main" id="{A9AB5E93-496E-F5ED-DAF1-C4099D9F370F}"/>
              </a:ext>
            </a:extLst>
          </p:cNvPr>
          <p:cNvSpPr txBox="1">
            <a:spLocks/>
          </p:cNvSpPr>
          <p:nvPr/>
        </p:nvSpPr>
        <p:spPr>
          <a:xfrm>
            <a:off x="655199" y="2696574"/>
            <a:ext cx="4276472" cy="441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511654"/>
                </a:solidFill>
              </a:rPr>
              <a:t>2024</a:t>
            </a:r>
            <a:endParaRPr lang="en-GB" sz="2400" dirty="0">
              <a:solidFill>
                <a:srgbClr val="511654"/>
              </a:solidFill>
            </a:endParaRPr>
          </a:p>
        </p:txBody>
      </p:sp>
      <p:pic>
        <p:nvPicPr>
          <p:cNvPr id="25" name="Picture 2" descr="Reeves looks to the skies in search of economic growth with support for ...">
            <a:extLst>
              <a:ext uri="{FF2B5EF4-FFF2-40B4-BE49-F238E27FC236}">
                <a16:creationId xmlns:a16="http://schemas.microsoft.com/office/drawing/2014/main" id="{47E47EDC-54DB-2EA8-437B-F6B17BDD2D83}"/>
              </a:ext>
            </a:extLst>
          </p:cNvPr>
          <p:cNvPicPr>
            <a:picLocks noGrp="1" noChangeAspect="1" noChangeArrowheads="1"/>
          </p:cNvPicPr>
          <p:nvPr>
            <p:ph idx="1"/>
          </p:nvPr>
        </p:nvPicPr>
        <p:blipFill rotWithShape="1">
          <a:blip r:embed="rId4">
            <a:extLst>
              <a:ext uri="{BEBA8EAE-BF5A-486C-A8C5-ECC9F3942E4B}">
                <a14:imgProps xmlns:a14="http://schemas.microsoft.com/office/drawing/2010/main">
                  <a14:imgLayer r:embed="rId5">
                    <a14:imgEffect>
                      <a14:saturation sat="0"/>
                    </a14:imgEffect>
                    <a14:imgEffect>
                      <a14:brightnessContrast bright="14000" contrast="24000"/>
                    </a14:imgEffect>
                  </a14:imgLayer>
                </a14:imgProps>
              </a:ext>
              <a:ext uri="{28A0092B-C50C-407E-A947-70E740481C1C}">
                <a14:useLocalDpi xmlns:a14="http://schemas.microsoft.com/office/drawing/2010/main" val="0"/>
              </a:ext>
            </a:extLst>
          </a:blip>
          <a:srcRect l="16667" r="16667"/>
          <a:stretch>
            <a:fillRect/>
          </a:stretch>
        </p:blipFill>
        <p:spPr bwMode="auto">
          <a:xfrm>
            <a:off x="7048152" y="580072"/>
            <a:ext cx="4446759" cy="44467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77182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3D72572-972A-B744-3947-152927BE0A92}"/>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WHAT ACTUALLY HAPPENED IN 2025</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A23E2412-9EEC-69BA-8DE6-C1CBB2B6D9A4}"/>
              </a:ext>
            </a:extLst>
          </p:cNvPr>
          <p:cNvSpPr txBox="1">
            <a:spLocks/>
          </p:cNvSpPr>
          <p:nvPr/>
        </p:nvSpPr>
        <p:spPr>
          <a:xfrm>
            <a:off x="655200" y="1843972"/>
            <a:ext cx="6569384"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4F1353"/>
                </a:solidFill>
              </a:rPr>
              <a:t>Financial Markets</a:t>
            </a:r>
          </a:p>
        </p:txBody>
      </p:sp>
      <p:sp>
        <p:nvSpPr>
          <p:cNvPr id="6" name="Content Placeholder 2">
            <a:extLst>
              <a:ext uri="{FF2B5EF4-FFF2-40B4-BE49-F238E27FC236}">
                <a16:creationId xmlns:a16="http://schemas.microsoft.com/office/drawing/2014/main" id="{670AE468-7DA5-25DA-8461-7120C739EA8B}"/>
              </a:ext>
            </a:extLst>
          </p:cNvPr>
          <p:cNvSpPr txBox="1">
            <a:spLocks/>
          </p:cNvSpPr>
          <p:nvPr/>
        </p:nvSpPr>
        <p:spPr>
          <a:xfrm>
            <a:off x="655199" y="2303695"/>
            <a:ext cx="9065450" cy="384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Global equity markets performed strongly, despite wobbles in February &amp; April</a:t>
            </a:r>
          </a:p>
        </p:txBody>
      </p:sp>
      <p:sp>
        <p:nvSpPr>
          <p:cNvPr id="7" name="Content Placeholder 2">
            <a:extLst>
              <a:ext uri="{FF2B5EF4-FFF2-40B4-BE49-F238E27FC236}">
                <a16:creationId xmlns:a16="http://schemas.microsoft.com/office/drawing/2014/main" id="{AE9B7A06-B9CC-A575-1636-F976A029D10F}"/>
              </a:ext>
            </a:extLst>
          </p:cNvPr>
          <p:cNvSpPr txBox="1">
            <a:spLocks/>
          </p:cNvSpPr>
          <p:nvPr/>
        </p:nvSpPr>
        <p:spPr>
          <a:xfrm>
            <a:off x="655199" y="2702456"/>
            <a:ext cx="9065450" cy="384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UK equities were near the top of the pack, US equities underperformed</a:t>
            </a:r>
          </a:p>
        </p:txBody>
      </p:sp>
    </p:spTree>
    <p:extLst>
      <p:ext uri="{BB962C8B-B14F-4D97-AF65-F5344CB8AC3E}">
        <p14:creationId xmlns:p14="http://schemas.microsoft.com/office/powerpoint/2010/main" val="70905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9EADD"/>
        </a:solid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3D72572-972A-B744-3947-152927BE0A92}"/>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WHAT ACTUALLY HAPPENED IN 2025</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pic>
        <p:nvPicPr>
          <p:cNvPr id="9" name="Picture 8" descr="A white background with black text&#10;&#10;AI-generated content may be incorrect.">
            <a:extLst>
              <a:ext uri="{FF2B5EF4-FFF2-40B4-BE49-F238E27FC236}">
                <a16:creationId xmlns:a16="http://schemas.microsoft.com/office/drawing/2014/main" id="{71038FA0-F3CC-7F8C-9F71-DD06460D2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60" y="187028"/>
            <a:ext cx="11667281" cy="6483945"/>
          </a:xfrm>
          <a:prstGeom prst="rect">
            <a:avLst/>
          </a:prstGeom>
        </p:spPr>
      </p:pic>
      <p:pic>
        <p:nvPicPr>
          <p:cNvPr id="2" name="Picture 1">
            <a:extLst>
              <a:ext uri="{FF2B5EF4-FFF2-40B4-BE49-F238E27FC236}">
                <a16:creationId xmlns:a16="http://schemas.microsoft.com/office/drawing/2014/main" id="{0154C49D-5B86-751E-30AA-E78F0C919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200" y="416886"/>
            <a:ext cx="10466804" cy="6024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4966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3D72572-972A-B744-3947-152927BE0A92}"/>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WHAT ACTUALLY HAPPENED IN 2025</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5EAAAD74-633E-8B5C-9E5A-FA8033247ADD}"/>
              </a:ext>
            </a:extLst>
          </p:cNvPr>
          <p:cNvSpPr txBox="1">
            <a:spLocks/>
          </p:cNvSpPr>
          <p:nvPr/>
        </p:nvSpPr>
        <p:spPr>
          <a:xfrm>
            <a:off x="655200" y="1843972"/>
            <a:ext cx="6569384"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4F1353"/>
                </a:solidFill>
              </a:rPr>
              <a:t>Financial Markets</a:t>
            </a:r>
          </a:p>
        </p:txBody>
      </p:sp>
      <p:sp>
        <p:nvSpPr>
          <p:cNvPr id="4" name="Content Placeholder 2">
            <a:extLst>
              <a:ext uri="{FF2B5EF4-FFF2-40B4-BE49-F238E27FC236}">
                <a16:creationId xmlns:a16="http://schemas.microsoft.com/office/drawing/2014/main" id="{DF7DCB68-29AE-1D7B-4B60-996964A207A8}"/>
              </a:ext>
            </a:extLst>
          </p:cNvPr>
          <p:cNvSpPr txBox="1">
            <a:spLocks/>
          </p:cNvSpPr>
          <p:nvPr/>
        </p:nvSpPr>
        <p:spPr>
          <a:xfrm>
            <a:off x="655199" y="2303695"/>
            <a:ext cx="9065450" cy="384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Global equity markets performed strongly, despite wobbles in February &amp; April</a:t>
            </a:r>
          </a:p>
        </p:txBody>
      </p:sp>
      <p:sp>
        <p:nvSpPr>
          <p:cNvPr id="8" name="Content Placeholder 2">
            <a:extLst>
              <a:ext uri="{FF2B5EF4-FFF2-40B4-BE49-F238E27FC236}">
                <a16:creationId xmlns:a16="http://schemas.microsoft.com/office/drawing/2014/main" id="{B9B3BBFC-9C80-FDA1-764D-FFA185A7F075}"/>
              </a:ext>
            </a:extLst>
          </p:cNvPr>
          <p:cNvSpPr txBox="1">
            <a:spLocks/>
          </p:cNvSpPr>
          <p:nvPr/>
        </p:nvSpPr>
        <p:spPr>
          <a:xfrm>
            <a:off x="655199" y="2702456"/>
            <a:ext cx="9065450" cy="384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UK equities were near the top of the pack, US equities underperformed</a:t>
            </a:r>
          </a:p>
        </p:txBody>
      </p:sp>
      <p:sp>
        <p:nvSpPr>
          <p:cNvPr id="9" name="Content Placeholder 2">
            <a:extLst>
              <a:ext uri="{FF2B5EF4-FFF2-40B4-BE49-F238E27FC236}">
                <a16:creationId xmlns:a16="http://schemas.microsoft.com/office/drawing/2014/main" id="{1E801D00-FA21-FBE4-2FB7-1F4F9DE9A16A}"/>
              </a:ext>
            </a:extLst>
          </p:cNvPr>
          <p:cNvSpPr txBox="1">
            <a:spLocks/>
          </p:cNvSpPr>
          <p:nvPr/>
        </p:nvSpPr>
        <p:spPr>
          <a:xfrm>
            <a:off x="655199" y="3101217"/>
            <a:ext cx="9065450" cy="384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Bond markets and alternative investments provided support during equity wobbles</a:t>
            </a:r>
          </a:p>
        </p:txBody>
      </p:sp>
    </p:spTree>
    <p:extLst>
      <p:ext uri="{BB962C8B-B14F-4D97-AF65-F5344CB8AC3E}">
        <p14:creationId xmlns:p14="http://schemas.microsoft.com/office/powerpoint/2010/main" val="92536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9EADD"/>
        </a:solid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3D72572-972A-B744-3947-152927BE0A92}"/>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WHAT ACTUALLY HAPPENED IN 2025</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pic>
        <p:nvPicPr>
          <p:cNvPr id="9" name="Picture 8" descr="A white background with black text&#10;&#10;AI-generated content may be incorrect.">
            <a:extLst>
              <a:ext uri="{FF2B5EF4-FFF2-40B4-BE49-F238E27FC236}">
                <a16:creationId xmlns:a16="http://schemas.microsoft.com/office/drawing/2014/main" id="{71038FA0-F3CC-7F8C-9F71-DD06460D2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60" y="187028"/>
            <a:ext cx="11667281" cy="6483945"/>
          </a:xfrm>
          <a:prstGeom prst="rect">
            <a:avLst/>
          </a:prstGeom>
        </p:spPr>
      </p:pic>
      <p:pic>
        <p:nvPicPr>
          <p:cNvPr id="3" name="Picture 8">
            <a:extLst>
              <a:ext uri="{FF2B5EF4-FFF2-40B4-BE49-F238E27FC236}">
                <a16:creationId xmlns:a16="http://schemas.microsoft.com/office/drawing/2014/main" id="{52B7342B-D52A-9E2B-FAD4-AC8794DD8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183" y="518400"/>
            <a:ext cx="9688616" cy="5942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8483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9EADD"/>
        </a:solid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3D72572-972A-B744-3947-152927BE0A92}"/>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WHAT ACTUALLY HAPPENED IN 2025</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pic>
        <p:nvPicPr>
          <p:cNvPr id="9" name="Picture 8" descr="A white background with black text&#10;&#10;AI-generated content may be incorrect.">
            <a:extLst>
              <a:ext uri="{FF2B5EF4-FFF2-40B4-BE49-F238E27FC236}">
                <a16:creationId xmlns:a16="http://schemas.microsoft.com/office/drawing/2014/main" id="{71038FA0-F3CC-7F8C-9F71-DD06460D2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60" y="187028"/>
            <a:ext cx="11667281" cy="6483945"/>
          </a:xfrm>
          <a:prstGeom prst="rect">
            <a:avLst/>
          </a:prstGeom>
        </p:spPr>
      </p:pic>
      <p:pic>
        <p:nvPicPr>
          <p:cNvPr id="2" name="Picture 10">
            <a:extLst>
              <a:ext uri="{FF2B5EF4-FFF2-40B4-BE49-F238E27FC236}">
                <a16:creationId xmlns:a16="http://schemas.microsoft.com/office/drawing/2014/main" id="{F2538031-E673-80C0-2DEB-3F95AE5A85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103" y="340901"/>
            <a:ext cx="9769031" cy="6176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317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3D72572-972A-B744-3947-152927BE0A92}"/>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WHAT ACTUALLY HAPPENED IN 2025</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36FB051E-750C-CAD8-D4DE-6C85C4A16E7E}"/>
              </a:ext>
            </a:extLst>
          </p:cNvPr>
          <p:cNvSpPr txBox="1">
            <a:spLocks/>
          </p:cNvSpPr>
          <p:nvPr/>
        </p:nvSpPr>
        <p:spPr>
          <a:xfrm>
            <a:off x="655200" y="1843972"/>
            <a:ext cx="6569384"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4F1353"/>
                </a:solidFill>
              </a:rPr>
              <a:t>Financial Markets</a:t>
            </a:r>
          </a:p>
        </p:txBody>
      </p:sp>
      <p:sp>
        <p:nvSpPr>
          <p:cNvPr id="6" name="Content Placeholder 2">
            <a:extLst>
              <a:ext uri="{FF2B5EF4-FFF2-40B4-BE49-F238E27FC236}">
                <a16:creationId xmlns:a16="http://schemas.microsoft.com/office/drawing/2014/main" id="{A022C34B-A9A1-B307-CC19-E9C47AA57D52}"/>
              </a:ext>
            </a:extLst>
          </p:cNvPr>
          <p:cNvSpPr txBox="1">
            <a:spLocks/>
          </p:cNvSpPr>
          <p:nvPr/>
        </p:nvSpPr>
        <p:spPr>
          <a:xfrm>
            <a:off x="655199" y="2303695"/>
            <a:ext cx="9065450" cy="384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Global equity markets performed strongly, despite wobbles in February &amp; April</a:t>
            </a:r>
          </a:p>
        </p:txBody>
      </p:sp>
      <p:sp>
        <p:nvSpPr>
          <p:cNvPr id="7" name="Content Placeholder 2">
            <a:extLst>
              <a:ext uri="{FF2B5EF4-FFF2-40B4-BE49-F238E27FC236}">
                <a16:creationId xmlns:a16="http://schemas.microsoft.com/office/drawing/2014/main" id="{E7AD93EA-6EFA-01E7-C2A9-561CA78CFA4B}"/>
              </a:ext>
            </a:extLst>
          </p:cNvPr>
          <p:cNvSpPr txBox="1">
            <a:spLocks/>
          </p:cNvSpPr>
          <p:nvPr/>
        </p:nvSpPr>
        <p:spPr>
          <a:xfrm>
            <a:off x="655199" y="2702456"/>
            <a:ext cx="9065450" cy="384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UK equities were near the top of the pack, US equities underperformed</a:t>
            </a:r>
          </a:p>
        </p:txBody>
      </p:sp>
      <p:sp>
        <p:nvSpPr>
          <p:cNvPr id="10" name="Content Placeholder 2">
            <a:extLst>
              <a:ext uri="{FF2B5EF4-FFF2-40B4-BE49-F238E27FC236}">
                <a16:creationId xmlns:a16="http://schemas.microsoft.com/office/drawing/2014/main" id="{FEF8B117-4621-11A3-E61D-84506AFF5468}"/>
              </a:ext>
            </a:extLst>
          </p:cNvPr>
          <p:cNvSpPr txBox="1">
            <a:spLocks/>
          </p:cNvSpPr>
          <p:nvPr/>
        </p:nvSpPr>
        <p:spPr>
          <a:xfrm>
            <a:off x="655199" y="3101217"/>
            <a:ext cx="9065450" cy="384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Bond markets and alternative investments provided support during equity wobbles</a:t>
            </a:r>
          </a:p>
        </p:txBody>
      </p:sp>
      <p:sp>
        <p:nvSpPr>
          <p:cNvPr id="11" name="Content Placeholder 2">
            <a:extLst>
              <a:ext uri="{FF2B5EF4-FFF2-40B4-BE49-F238E27FC236}">
                <a16:creationId xmlns:a16="http://schemas.microsoft.com/office/drawing/2014/main" id="{1994A947-11D4-BB0E-57B8-EDD43F2D1881}"/>
              </a:ext>
            </a:extLst>
          </p:cNvPr>
          <p:cNvSpPr txBox="1">
            <a:spLocks/>
          </p:cNvSpPr>
          <p:nvPr/>
        </p:nvSpPr>
        <p:spPr>
          <a:xfrm>
            <a:off x="655199" y="3499978"/>
            <a:ext cx="9065450" cy="3845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Very strong year for gold &amp; silver, Bitcoin lost 10%, US Dollar lost nearly 10%</a:t>
            </a:r>
          </a:p>
        </p:txBody>
      </p:sp>
    </p:spTree>
    <p:extLst>
      <p:ext uri="{BB962C8B-B14F-4D97-AF65-F5344CB8AC3E}">
        <p14:creationId xmlns:p14="http://schemas.microsoft.com/office/powerpoint/2010/main" val="116528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9EADD"/>
        </a:solid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3D72572-972A-B744-3947-152927BE0A92}"/>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WHAT ACTUALLY HAPPENED IN 2025</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pic>
        <p:nvPicPr>
          <p:cNvPr id="9" name="Picture 8" descr="A white background with black text&#10;&#10;AI-generated content may be incorrect.">
            <a:extLst>
              <a:ext uri="{FF2B5EF4-FFF2-40B4-BE49-F238E27FC236}">
                <a16:creationId xmlns:a16="http://schemas.microsoft.com/office/drawing/2014/main" id="{71038FA0-F3CC-7F8C-9F71-DD06460D2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60" y="187028"/>
            <a:ext cx="11667281" cy="6483945"/>
          </a:xfrm>
          <a:prstGeom prst="rect">
            <a:avLst/>
          </a:prstGeom>
        </p:spPr>
      </p:pic>
      <p:pic>
        <p:nvPicPr>
          <p:cNvPr id="3" name="Picture 2" descr="Gold and silver on pace for biggest annual gains in decades as soft dollar, rate cut bets and safe-haven demand turbocharge fierce rally in precious metals. The yellow metal is up 72% in 2025 while the white metal has surged 178% in the year.">
            <a:extLst>
              <a:ext uri="{FF2B5EF4-FFF2-40B4-BE49-F238E27FC236}">
                <a16:creationId xmlns:a16="http://schemas.microsoft.com/office/drawing/2014/main" id="{1A86B7ED-5506-35B7-FE50-601BC2801C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227" y="789731"/>
            <a:ext cx="11135546" cy="527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8466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B9E44C3-748E-7C93-A647-5E5759E2F13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5CC074A-E0A2-9491-C554-3302815146A5}"/>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THE ART OF THE TARIFF</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pic>
        <p:nvPicPr>
          <p:cNvPr id="2" name="Picture 1" descr="A white background with black text&#10;&#10;AI-generated content may be incorrect.">
            <a:extLst>
              <a:ext uri="{FF2B5EF4-FFF2-40B4-BE49-F238E27FC236}">
                <a16:creationId xmlns:a16="http://schemas.microsoft.com/office/drawing/2014/main" id="{AFFCCB15-787A-DA00-96E9-D449B9FD3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7232" y="1335024"/>
            <a:ext cx="7646356" cy="3995927"/>
          </a:xfrm>
          <a:prstGeom prst="rect">
            <a:avLst/>
          </a:prstGeom>
        </p:spPr>
      </p:pic>
      <p:pic>
        <p:nvPicPr>
          <p:cNvPr id="3" name="Picture 2">
            <a:extLst>
              <a:ext uri="{FF2B5EF4-FFF2-40B4-BE49-F238E27FC236}">
                <a16:creationId xmlns:a16="http://schemas.microsoft.com/office/drawing/2014/main" id="{08CC649C-9223-0AAC-18AF-60B8FF3BE29A}"/>
              </a:ext>
            </a:extLst>
          </p:cNvPr>
          <p:cNvPicPr>
            <a:picLocks noChangeAspect="1"/>
          </p:cNvPicPr>
          <p:nvPr/>
        </p:nvPicPr>
        <p:blipFill>
          <a:blip r:embed="rId5"/>
          <a:srcRect l="1645" r="3380"/>
          <a:stretch>
            <a:fillRect/>
          </a:stretch>
        </p:blipFill>
        <p:spPr>
          <a:xfrm>
            <a:off x="2371872" y="1478924"/>
            <a:ext cx="7377076" cy="3782882"/>
          </a:xfrm>
          <a:prstGeom prst="rect">
            <a:avLst/>
          </a:prstGeom>
        </p:spPr>
      </p:pic>
    </p:spTree>
    <p:extLst>
      <p:ext uri="{BB962C8B-B14F-4D97-AF65-F5344CB8AC3E}">
        <p14:creationId xmlns:p14="http://schemas.microsoft.com/office/powerpoint/2010/main" val="96618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B9E44C3-748E-7C93-A647-5E5759E2F133}"/>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C5CC074A-E0A2-9491-C554-3302815146A5}"/>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THE ART OF THE TARIFF</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D352645A-62CD-8858-6548-76F6E96C2696}"/>
              </a:ext>
            </a:extLst>
          </p:cNvPr>
          <p:cNvSpPr>
            <a:spLocks noGrp="1"/>
          </p:cNvSpPr>
          <p:nvPr>
            <p:ph idx="1"/>
          </p:nvPr>
        </p:nvSpPr>
        <p:spPr>
          <a:xfrm>
            <a:off x="738728" y="1339047"/>
            <a:ext cx="10515600" cy="4071726"/>
          </a:xfrm>
        </p:spPr>
        <p:txBody>
          <a:bodyPr>
            <a:normAutofit/>
          </a:bodyPr>
          <a:lstStyle/>
          <a:p>
            <a:pPr marL="0" indent="0">
              <a:buNone/>
            </a:pPr>
            <a:r>
              <a:rPr lang="en-GB" sz="2600" b="1" dirty="0">
                <a:solidFill>
                  <a:srgbClr val="511655"/>
                </a:solidFill>
                <a:latin typeface="Calibri" panose="020F0502020204030204" pitchFamily="34" charset="0"/>
                <a:cs typeface="Calibri" panose="020F0502020204030204" pitchFamily="34" charset="0"/>
              </a:rPr>
              <a:t>February 2025: Trump floats tariff threats</a:t>
            </a:r>
          </a:p>
          <a:p>
            <a:pPr lvl="1"/>
            <a:r>
              <a:rPr lang="en-GB" sz="1800" dirty="0">
                <a:solidFill>
                  <a:srgbClr val="511655"/>
                </a:solidFill>
                <a:latin typeface="Calibri" panose="020F0502020204030204" pitchFamily="34" charset="0"/>
                <a:cs typeface="Calibri" panose="020F0502020204030204" pitchFamily="34" charset="0"/>
              </a:rPr>
              <a:t>Equity markets fall</a:t>
            </a:r>
          </a:p>
          <a:p>
            <a:pPr marL="0" indent="0">
              <a:buNone/>
            </a:pPr>
            <a:r>
              <a:rPr lang="en-GB" sz="2600" b="1" dirty="0">
                <a:solidFill>
                  <a:srgbClr val="511655"/>
                </a:solidFill>
                <a:latin typeface="Calibri" panose="020F0502020204030204" pitchFamily="34" charset="0"/>
                <a:cs typeface="Calibri" panose="020F0502020204030204" pitchFamily="34" charset="0"/>
              </a:rPr>
              <a:t>2</a:t>
            </a:r>
            <a:r>
              <a:rPr lang="en-GB" sz="2600" b="1" baseline="30000" dirty="0">
                <a:solidFill>
                  <a:srgbClr val="511655"/>
                </a:solidFill>
                <a:latin typeface="Calibri" panose="020F0502020204030204" pitchFamily="34" charset="0"/>
                <a:cs typeface="Calibri" panose="020F0502020204030204" pitchFamily="34" charset="0"/>
              </a:rPr>
              <a:t>nd</a:t>
            </a:r>
            <a:r>
              <a:rPr lang="en-GB" sz="2600" b="1" dirty="0">
                <a:solidFill>
                  <a:srgbClr val="511655"/>
                </a:solidFill>
                <a:latin typeface="Calibri" panose="020F0502020204030204" pitchFamily="34" charset="0"/>
                <a:cs typeface="Calibri" panose="020F0502020204030204" pitchFamily="34" charset="0"/>
              </a:rPr>
              <a:t> April 2025: “Liberation Day” Speech</a:t>
            </a:r>
          </a:p>
          <a:p>
            <a:pPr lvl="1"/>
            <a:r>
              <a:rPr lang="en-US" sz="1800" dirty="0">
                <a:solidFill>
                  <a:srgbClr val="511655"/>
                </a:solidFill>
                <a:latin typeface="Calibri" panose="020F0502020204030204" pitchFamily="34" charset="0"/>
                <a:cs typeface="Calibri" panose="020F0502020204030204" pitchFamily="34" charset="0"/>
              </a:rPr>
              <a:t>Sweeping new tariffs on a broad set of trading partners</a:t>
            </a:r>
          </a:p>
          <a:p>
            <a:pPr lvl="1"/>
            <a:r>
              <a:rPr lang="en-US" sz="1800" dirty="0">
                <a:solidFill>
                  <a:srgbClr val="511655"/>
                </a:solidFill>
                <a:latin typeface="Calibri" panose="020F0502020204030204" pitchFamily="34" charset="0"/>
                <a:cs typeface="Calibri" panose="020F0502020204030204" pitchFamily="34" charset="0"/>
              </a:rPr>
              <a:t>Equity markets plunged sharply as investors priced in a possible trade war</a:t>
            </a:r>
          </a:p>
          <a:p>
            <a:pPr marL="0" indent="0">
              <a:buNone/>
            </a:pPr>
            <a:r>
              <a:rPr lang="en-US" sz="2600" b="1" dirty="0">
                <a:solidFill>
                  <a:srgbClr val="511655"/>
                </a:solidFill>
                <a:latin typeface="Calibri" panose="020F0502020204030204" pitchFamily="34" charset="0"/>
                <a:cs typeface="Calibri" panose="020F0502020204030204" pitchFamily="34" charset="0"/>
              </a:rPr>
              <a:t>By Mid-April: Bond Market Reacts Strongly</a:t>
            </a:r>
          </a:p>
          <a:p>
            <a:pPr lvl="1"/>
            <a:r>
              <a:rPr lang="en-US" sz="1800" dirty="0">
                <a:solidFill>
                  <a:srgbClr val="511655"/>
                </a:solidFill>
                <a:latin typeface="Calibri" panose="020F0502020204030204" pitchFamily="34" charset="0"/>
                <a:cs typeface="Calibri" panose="020F0502020204030204" pitchFamily="34" charset="0"/>
              </a:rPr>
              <a:t>Sell-off in US Treasuries reflecting fears of inflation/disruption</a:t>
            </a:r>
          </a:p>
          <a:p>
            <a:pPr lvl="1"/>
            <a:r>
              <a:rPr lang="en-US" sz="1800" dirty="0">
                <a:solidFill>
                  <a:srgbClr val="511655"/>
                </a:solidFill>
                <a:latin typeface="Calibri" panose="020F0502020204030204" pitchFamily="34" charset="0"/>
                <a:cs typeface="Calibri" panose="020F0502020204030204" pitchFamily="34" charset="0"/>
              </a:rPr>
              <a:t>Suggested traders were pricing in tightening financial conditions</a:t>
            </a:r>
          </a:p>
          <a:p>
            <a:pPr marL="0" indent="0">
              <a:buNone/>
            </a:pPr>
            <a:r>
              <a:rPr lang="en-US" sz="2600" b="1" dirty="0">
                <a:solidFill>
                  <a:srgbClr val="511655"/>
                </a:solidFill>
                <a:latin typeface="Calibri" panose="020F0502020204030204" pitchFamily="34" charset="0"/>
                <a:cs typeface="Calibri" panose="020F0502020204030204" pitchFamily="34" charset="0"/>
              </a:rPr>
              <a:t>May 2025 Onwards: Markets Bounce</a:t>
            </a:r>
          </a:p>
          <a:p>
            <a:pPr lvl="1"/>
            <a:r>
              <a:rPr lang="en-US" sz="1800" dirty="0">
                <a:solidFill>
                  <a:srgbClr val="511655"/>
                </a:solidFill>
                <a:latin typeface="Calibri" panose="020F0502020204030204" pitchFamily="34" charset="0"/>
                <a:cs typeface="Calibri" panose="020F0502020204030204" pitchFamily="34" charset="0"/>
              </a:rPr>
              <a:t>By mid-2025, the S&amp;P 500 &amp; Nasdaq were climbing back toward record highs</a:t>
            </a:r>
          </a:p>
          <a:p>
            <a:pPr lvl="1"/>
            <a:r>
              <a:rPr lang="en-US" sz="1800" dirty="0">
                <a:solidFill>
                  <a:srgbClr val="511655"/>
                </a:solidFill>
                <a:latin typeface="Calibri" panose="020F0502020204030204" pitchFamily="34" charset="0"/>
                <a:cs typeface="Calibri" panose="020F0502020204030204" pitchFamily="34" charset="0"/>
              </a:rPr>
              <a:t>Driven by tech stocks &amp; easing fears of prolonged tariff escalation</a:t>
            </a:r>
          </a:p>
        </p:txBody>
      </p:sp>
    </p:spTree>
    <p:extLst>
      <p:ext uri="{BB962C8B-B14F-4D97-AF65-F5344CB8AC3E}">
        <p14:creationId xmlns:p14="http://schemas.microsoft.com/office/powerpoint/2010/main" val="179465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500"/>
                                        <p:tgtEl>
                                          <p:spTgt spid="4">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5" end="5"/>
                                            </p:txEl>
                                          </p:spTgt>
                                        </p:tgtEl>
                                        <p:attrNameLst>
                                          <p:attrName>style.visibility</p:attrName>
                                        </p:attrNameLst>
                                      </p:cBhvr>
                                      <p:to>
                                        <p:strVal val="visible"/>
                                      </p:to>
                                    </p:set>
                                    <p:animEffect transition="in" filter="fade">
                                      <p:cBhvr>
                                        <p:cTn id="26" dur="500"/>
                                        <p:tgtEl>
                                          <p:spTgt spid="4">
                                            <p:txEl>
                                              <p:pRg st="5" end="5"/>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
                                            <p:txEl>
                                              <p:pRg st="9" end="9"/>
                                            </p:txEl>
                                          </p:spTgt>
                                        </p:tgtEl>
                                        <p:attrNameLst>
                                          <p:attrName>style.visibility</p:attrName>
                                        </p:attrNameLst>
                                      </p:cBhvr>
                                      <p:to>
                                        <p:strVal val="visible"/>
                                      </p:to>
                                    </p:set>
                                    <p:animEffect transition="in" filter="fade">
                                      <p:cBhvr>
                                        <p:cTn id="40" dur="500"/>
                                        <p:tgtEl>
                                          <p:spTgt spid="4">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
                                            <p:txEl>
                                              <p:pRg st="10" end="10"/>
                                            </p:txEl>
                                          </p:spTgt>
                                        </p:tgtEl>
                                        <p:attrNameLst>
                                          <p:attrName>style.visibility</p:attrName>
                                        </p:attrNameLst>
                                      </p:cBhvr>
                                      <p:to>
                                        <p:strVal val="visible"/>
                                      </p:to>
                                    </p:set>
                                    <p:animEffect transition="in" filter="fade">
                                      <p:cBhvr>
                                        <p:cTn id="43"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B60F3AEF-3FC9-F004-DFCD-2CC09B2ECC4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D8F3F80-4491-50D0-C70D-287750984C54}"/>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THE “TACO” PHENOMENON</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695448A9-93D6-CAD1-9D84-87B84A014042}"/>
              </a:ext>
            </a:extLst>
          </p:cNvPr>
          <p:cNvSpPr>
            <a:spLocks noGrp="1"/>
          </p:cNvSpPr>
          <p:nvPr>
            <p:ph idx="1"/>
          </p:nvPr>
        </p:nvSpPr>
        <p:spPr>
          <a:xfrm>
            <a:off x="655200" y="1447962"/>
            <a:ext cx="7407624" cy="2977663"/>
          </a:xfrm>
        </p:spPr>
        <p:txBody>
          <a:bodyPr>
            <a:noAutofit/>
          </a:bodyPr>
          <a:lstStyle/>
          <a:p>
            <a:r>
              <a:rPr lang="en-US" sz="2600" dirty="0">
                <a:solidFill>
                  <a:srgbClr val="4F1353"/>
                </a:solidFill>
              </a:rPr>
              <a:t>Trump issues dramatic </a:t>
            </a:r>
            <a:r>
              <a:rPr lang="en-US" sz="2600" b="1" dirty="0">
                <a:solidFill>
                  <a:srgbClr val="4F1353"/>
                </a:solidFill>
              </a:rPr>
              <a:t>policy threats</a:t>
            </a:r>
          </a:p>
          <a:p>
            <a:r>
              <a:rPr lang="en-US" sz="2600" dirty="0">
                <a:solidFill>
                  <a:srgbClr val="4F1353"/>
                </a:solidFill>
              </a:rPr>
              <a:t>Markets </a:t>
            </a:r>
            <a:r>
              <a:rPr lang="en-US" sz="2600" b="1" dirty="0">
                <a:solidFill>
                  <a:srgbClr val="4F1353"/>
                </a:solidFill>
              </a:rPr>
              <a:t>sell off</a:t>
            </a:r>
          </a:p>
          <a:p>
            <a:r>
              <a:rPr lang="en-US" sz="2600" dirty="0">
                <a:solidFill>
                  <a:srgbClr val="4F1353"/>
                </a:solidFill>
              </a:rPr>
              <a:t>Trump delays or softens </a:t>
            </a:r>
            <a:r>
              <a:rPr lang="en-US" sz="2600" b="1" dirty="0">
                <a:solidFill>
                  <a:srgbClr val="4F1353"/>
                </a:solidFill>
              </a:rPr>
              <a:t>implementation</a:t>
            </a:r>
          </a:p>
          <a:p>
            <a:r>
              <a:rPr lang="en-US" sz="2600" dirty="0">
                <a:solidFill>
                  <a:srgbClr val="4F1353"/>
                </a:solidFill>
              </a:rPr>
              <a:t>Markets rebound sharply as </a:t>
            </a:r>
            <a:r>
              <a:rPr lang="en-US" sz="2600" b="1" dirty="0">
                <a:solidFill>
                  <a:srgbClr val="4F1353"/>
                </a:solidFill>
              </a:rPr>
              <a:t>threats fade</a:t>
            </a:r>
            <a:endParaRPr lang="en-GB" sz="2600" b="1" dirty="0">
              <a:solidFill>
                <a:srgbClr val="4F1353"/>
              </a:solidFill>
            </a:endParaRPr>
          </a:p>
          <a:p>
            <a:pPr>
              <a:lnSpc>
                <a:spcPct val="70000"/>
              </a:lnSpc>
              <a:spcBef>
                <a:spcPts val="1200"/>
              </a:spcBef>
            </a:pPr>
            <a:endParaRPr lang="en-GB" sz="2600" dirty="0">
              <a:solidFill>
                <a:srgbClr val="4F1353"/>
              </a:solidFill>
            </a:endParaRPr>
          </a:p>
        </p:txBody>
      </p:sp>
    </p:spTree>
    <p:extLst>
      <p:ext uri="{BB962C8B-B14F-4D97-AF65-F5344CB8AC3E}">
        <p14:creationId xmlns:p14="http://schemas.microsoft.com/office/powerpoint/2010/main" val="19738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51C365C-7960-A5AA-A999-ABC581AC43EB}"/>
            </a:ext>
          </a:extLst>
        </p:cNvPr>
        <p:cNvGrpSpPr/>
        <p:nvPr/>
      </p:nvGrpSpPr>
      <p:grpSpPr>
        <a:xfrm>
          <a:off x="0" y="0"/>
          <a:ext cx="0" cy="0"/>
          <a:chOff x="0" y="0"/>
          <a:chExt cx="0" cy="0"/>
        </a:xfrm>
      </p:grpSpPr>
      <p:sp>
        <p:nvSpPr>
          <p:cNvPr id="6" name="Oval 5">
            <a:extLst>
              <a:ext uri="{FF2B5EF4-FFF2-40B4-BE49-F238E27FC236}">
                <a16:creationId xmlns:a16="http://schemas.microsoft.com/office/drawing/2014/main" id="{AAB5C52C-9076-4D70-0E99-DD0FB97BC861}"/>
              </a:ext>
            </a:extLst>
          </p:cNvPr>
          <p:cNvSpPr/>
          <p:nvPr/>
        </p:nvSpPr>
        <p:spPr>
          <a:xfrm>
            <a:off x="7176776" y="557569"/>
            <a:ext cx="4446759" cy="4446759"/>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49EC898C-3319-3176-1F0D-B7078011D45C}"/>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rPr>
              <a:t>THE BUDGET HEADLINES</a:t>
            </a:r>
            <a:endParaRPr lang="en-GB"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DD5CC21-51A5-B9F9-204A-1C9A68CE6A61}"/>
              </a:ext>
            </a:extLst>
          </p:cNvPr>
          <p:cNvSpPr txBox="1"/>
          <p:nvPr/>
        </p:nvSpPr>
        <p:spPr>
          <a:xfrm>
            <a:off x="655199" y="1142670"/>
            <a:ext cx="5847200" cy="419730"/>
          </a:xfrm>
          <a:prstGeom prst="rect">
            <a:avLst/>
          </a:prstGeom>
          <a:noFill/>
        </p:spPr>
        <p:txBody>
          <a:bodyPr wrap="square" rtlCol="0">
            <a:spAutoFit/>
          </a:bodyPr>
          <a:lstStyle/>
          <a:p>
            <a:pPr>
              <a:lnSpc>
                <a:spcPts val="2660"/>
              </a:lnSpc>
            </a:pPr>
            <a:r>
              <a:rPr lang="en-GB" sz="2000" dirty="0">
                <a:solidFill>
                  <a:srgbClr val="511655"/>
                </a:solidFill>
              </a:rPr>
              <a:t>That matter to you</a:t>
            </a:r>
            <a:endParaRPr lang="en-GB" sz="2000" dirty="0"/>
          </a:p>
        </p:txBody>
      </p:sp>
      <p:sp>
        <p:nvSpPr>
          <p:cNvPr id="9" name="Content Placeholder 2">
            <a:extLst>
              <a:ext uri="{FF2B5EF4-FFF2-40B4-BE49-F238E27FC236}">
                <a16:creationId xmlns:a16="http://schemas.microsoft.com/office/drawing/2014/main" id="{37EBE876-7C2B-0275-A8A8-27201B5D3A4E}"/>
              </a:ext>
            </a:extLst>
          </p:cNvPr>
          <p:cNvSpPr>
            <a:spLocks noGrp="1"/>
          </p:cNvSpPr>
          <p:nvPr>
            <p:ph idx="1"/>
          </p:nvPr>
        </p:nvSpPr>
        <p:spPr>
          <a:xfrm>
            <a:off x="655199" y="1746835"/>
            <a:ext cx="7100013" cy="2977663"/>
          </a:xfrm>
        </p:spPr>
        <p:txBody>
          <a:bodyPr>
            <a:noAutofit/>
          </a:bodyPr>
          <a:lstStyle/>
          <a:p>
            <a:pPr>
              <a:spcBef>
                <a:spcPts val="800"/>
              </a:spcBef>
            </a:pPr>
            <a:r>
              <a:rPr lang="en-GB" sz="2400" dirty="0">
                <a:solidFill>
                  <a:srgbClr val="521555"/>
                </a:solidFill>
              </a:rPr>
              <a:t>Dividend tax increased by 2% from </a:t>
            </a:r>
            <a:r>
              <a:rPr lang="en-GB" sz="2400" b="1" dirty="0">
                <a:solidFill>
                  <a:srgbClr val="521555"/>
                </a:solidFill>
              </a:rPr>
              <a:t>April 2026</a:t>
            </a:r>
          </a:p>
          <a:p>
            <a:pPr>
              <a:spcBef>
                <a:spcPts val="800"/>
              </a:spcBef>
            </a:pPr>
            <a:r>
              <a:rPr lang="en-GB" sz="2400" dirty="0">
                <a:solidFill>
                  <a:srgbClr val="521555"/>
                </a:solidFill>
              </a:rPr>
              <a:t>Savings and Property tax increased by 2% </a:t>
            </a:r>
            <a:br>
              <a:rPr lang="en-GB" sz="2400" dirty="0">
                <a:solidFill>
                  <a:srgbClr val="521555"/>
                </a:solidFill>
              </a:rPr>
            </a:br>
            <a:r>
              <a:rPr lang="en-GB" sz="2400" dirty="0">
                <a:solidFill>
                  <a:srgbClr val="521555"/>
                </a:solidFill>
              </a:rPr>
              <a:t>from </a:t>
            </a:r>
            <a:r>
              <a:rPr lang="en-GB" sz="2400" b="1" dirty="0">
                <a:solidFill>
                  <a:srgbClr val="521555"/>
                </a:solidFill>
              </a:rPr>
              <a:t>April 2027</a:t>
            </a:r>
          </a:p>
          <a:p>
            <a:pPr>
              <a:spcBef>
                <a:spcPts val="800"/>
              </a:spcBef>
            </a:pPr>
            <a:r>
              <a:rPr lang="en-GB" sz="2400" dirty="0">
                <a:solidFill>
                  <a:srgbClr val="521555"/>
                </a:solidFill>
              </a:rPr>
              <a:t>‘Mansion Tax’ – High Value Council Tax </a:t>
            </a:r>
            <a:br>
              <a:rPr lang="en-GB" sz="2400" dirty="0">
                <a:solidFill>
                  <a:srgbClr val="521555"/>
                </a:solidFill>
              </a:rPr>
            </a:br>
            <a:r>
              <a:rPr lang="en-GB" sz="2400" dirty="0">
                <a:solidFill>
                  <a:srgbClr val="521555"/>
                </a:solidFill>
              </a:rPr>
              <a:t>Surcharge </a:t>
            </a:r>
            <a:r>
              <a:rPr lang="en-GB" sz="2400" b="1" dirty="0">
                <a:solidFill>
                  <a:srgbClr val="521555"/>
                </a:solidFill>
              </a:rPr>
              <a:t>April 2028</a:t>
            </a:r>
          </a:p>
          <a:p>
            <a:pPr>
              <a:spcBef>
                <a:spcPts val="800"/>
              </a:spcBef>
            </a:pPr>
            <a:r>
              <a:rPr lang="en-GB" sz="2400" dirty="0">
                <a:solidFill>
                  <a:srgbClr val="521555"/>
                </a:solidFill>
              </a:rPr>
              <a:t>Electric and Hybrid Mileage Based charge </a:t>
            </a:r>
            <a:br>
              <a:rPr lang="en-GB" sz="2400" dirty="0">
                <a:solidFill>
                  <a:srgbClr val="521555"/>
                </a:solidFill>
              </a:rPr>
            </a:br>
            <a:r>
              <a:rPr lang="en-GB" sz="2400" b="1" dirty="0">
                <a:solidFill>
                  <a:srgbClr val="521555"/>
                </a:solidFill>
              </a:rPr>
              <a:t>April 2028</a:t>
            </a:r>
          </a:p>
          <a:p>
            <a:pPr>
              <a:spcBef>
                <a:spcPts val="800"/>
              </a:spcBef>
            </a:pPr>
            <a:r>
              <a:rPr lang="en-GB" sz="2400" dirty="0">
                <a:solidFill>
                  <a:srgbClr val="521555"/>
                </a:solidFill>
              </a:rPr>
              <a:t>Salary Sacrifice on Pensions </a:t>
            </a:r>
            <a:r>
              <a:rPr lang="en-GB" sz="2400" b="1" dirty="0">
                <a:solidFill>
                  <a:srgbClr val="521555"/>
                </a:solidFill>
              </a:rPr>
              <a:t>April 2029</a:t>
            </a:r>
          </a:p>
          <a:p>
            <a:pPr>
              <a:spcBef>
                <a:spcPts val="800"/>
              </a:spcBef>
            </a:pPr>
            <a:r>
              <a:rPr lang="en-GB" sz="2400" dirty="0">
                <a:solidFill>
                  <a:srgbClr val="521555"/>
                </a:solidFill>
              </a:rPr>
              <a:t>Employee Ownership Trust changes</a:t>
            </a:r>
          </a:p>
          <a:p>
            <a:pPr>
              <a:lnSpc>
                <a:spcPct val="70000"/>
              </a:lnSpc>
              <a:spcBef>
                <a:spcPts val="800"/>
              </a:spcBef>
            </a:pPr>
            <a:endParaRPr lang="en-GB" sz="2400" dirty="0">
              <a:solidFill>
                <a:srgbClr val="521555"/>
              </a:solidFill>
            </a:endParaRPr>
          </a:p>
        </p:txBody>
      </p:sp>
      <p:pic>
        <p:nvPicPr>
          <p:cNvPr id="2" name="Picture 1">
            <a:extLst>
              <a:ext uri="{FF2B5EF4-FFF2-40B4-BE49-F238E27FC236}">
                <a16:creationId xmlns:a16="http://schemas.microsoft.com/office/drawing/2014/main" id="{B9DDCC1E-834A-4D95-5AF8-6525A6FDF0D0}"/>
              </a:ext>
            </a:extLst>
          </p:cNvPr>
          <p:cNvPicPr>
            <a:picLocks noChangeAspect="1"/>
          </p:cNvPicPr>
          <p:nvPr/>
        </p:nvPicPr>
        <p:blipFill>
          <a:blip r:embed="rId4"/>
          <a:stretch>
            <a:fillRect/>
          </a:stretch>
        </p:blipFill>
        <p:spPr>
          <a:xfrm>
            <a:off x="7976923" y="878400"/>
            <a:ext cx="2662917" cy="3642539"/>
          </a:xfrm>
          <a:prstGeom prst="rect">
            <a:avLst/>
          </a:prstGeom>
        </p:spPr>
      </p:pic>
      <p:sp>
        <p:nvSpPr>
          <p:cNvPr id="3" name="TextBox 2">
            <a:extLst>
              <a:ext uri="{FF2B5EF4-FFF2-40B4-BE49-F238E27FC236}">
                <a16:creationId xmlns:a16="http://schemas.microsoft.com/office/drawing/2014/main" id="{7A6308B4-F758-5EEC-BEDF-AE9197CDBB26}"/>
              </a:ext>
            </a:extLst>
          </p:cNvPr>
          <p:cNvSpPr txBox="1"/>
          <p:nvPr/>
        </p:nvSpPr>
        <p:spPr>
          <a:xfrm>
            <a:off x="8150451" y="2221820"/>
            <a:ext cx="2711100" cy="1118255"/>
          </a:xfrm>
          <a:prstGeom prst="rect">
            <a:avLst/>
          </a:prstGeom>
          <a:noFill/>
        </p:spPr>
        <p:txBody>
          <a:bodyPr wrap="square" rtlCol="0">
            <a:spAutoFit/>
          </a:bodyPr>
          <a:lstStyle/>
          <a:p>
            <a:pPr algn="ctr">
              <a:lnSpc>
                <a:spcPts val="2000"/>
              </a:lnSpc>
            </a:pPr>
            <a:r>
              <a:rPr lang="en-GB" b="1" dirty="0">
                <a:solidFill>
                  <a:srgbClr val="511655"/>
                </a:solidFill>
              </a:rPr>
              <a:t>APR and BPR limit increased to £2.5m per person instead of £1m</a:t>
            </a:r>
          </a:p>
          <a:p>
            <a:pPr algn="ctr">
              <a:lnSpc>
                <a:spcPts val="2000"/>
              </a:lnSpc>
            </a:pPr>
            <a:endParaRPr lang="en-GB" b="1" dirty="0"/>
          </a:p>
        </p:txBody>
      </p:sp>
    </p:spTree>
    <p:extLst>
      <p:ext uri="{BB962C8B-B14F-4D97-AF65-F5344CB8AC3E}">
        <p14:creationId xmlns:p14="http://schemas.microsoft.com/office/powerpoint/2010/main" val="537554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AB050C3C-BA4B-7180-87F1-9B42332B180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E28A991E-30A5-C1C2-63AC-A5FDBD17AD77}"/>
              </a:ext>
            </a:extLst>
          </p:cNvPr>
          <p:cNvSpPr txBox="1">
            <a:spLocks/>
          </p:cNvSpPr>
          <p:nvPr/>
        </p:nvSpPr>
        <p:spPr>
          <a:xfrm>
            <a:off x="655200" y="812191"/>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HOW TRUMP REACTED:</a:t>
            </a:r>
            <a:b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br>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REALPOLITIK MEETS MARKETS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5F25469E-E6FD-5952-07E9-6F734C57DFB2}"/>
              </a:ext>
            </a:extLst>
          </p:cNvPr>
          <p:cNvSpPr>
            <a:spLocks noGrp="1"/>
          </p:cNvSpPr>
          <p:nvPr>
            <p:ph idx="1"/>
          </p:nvPr>
        </p:nvSpPr>
        <p:spPr>
          <a:xfrm>
            <a:off x="655200" y="1892042"/>
            <a:ext cx="10214472" cy="2977663"/>
          </a:xfrm>
        </p:spPr>
        <p:txBody>
          <a:bodyPr>
            <a:noAutofit/>
          </a:bodyPr>
          <a:lstStyle/>
          <a:p>
            <a:r>
              <a:rPr lang="en-US" sz="2600" dirty="0">
                <a:solidFill>
                  <a:srgbClr val="4F1353"/>
                </a:solidFill>
              </a:rPr>
              <a:t>Bond market reactions (rising yields) &amp; equity volatility were signs </a:t>
            </a:r>
            <a:br>
              <a:rPr lang="en-US" sz="2600" dirty="0">
                <a:solidFill>
                  <a:srgbClr val="4F1353"/>
                </a:solidFill>
              </a:rPr>
            </a:br>
            <a:r>
              <a:rPr lang="en-US" sz="2600" dirty="0">
                <a:solidFill>
                  <a:srgbClr val="4F1353"/>
                </a:solidFill>
              </a:rPr>
              <a:t>of </a:t>
            </a:r>
            <a:r>
              <a:rPr lang="en-US" sz="2600" b="1" dirty="0">
                <a:solidFill>
                  <a:srgbClr val="4F1353"/>
                </a:solidFill>
              </a:rPr>
              <a:t>market stress</a:t>
            </a:r>
          </a:p>
          <a:p>
            <a:r>
              <a:rPr lang="en-US" sz="2600" dirty="0">
                <a:solidFill>
                  <a:srgbClr val="4F1353"/>
                </a:solidFill>
              </a:rPr>
              <a:t>Trump </a:t>
            </a:r>
            <a:r>
              <a:rPr lang="en-US" sz="2600" b="1" dirty="0">
                <a:solidFill>
                  <a:srgbClr val="4F1353"/>
                </a:solidFill>
              </a:rPr>
              <a:t>paused or rolled back tariffs </a:t>
            </a:r>
            <a:r>
              <a:rPr lang="en-US" sz="2600" dirty="0">
                <a:solidFill>
                  <a:srgbClr val="4F1353"/>
                </a:solidFill>
              </a:rPr>
              <a:t>when conditions worsened</a:t>
            </a:r>
          </a:p>
          <a:p>
            <a:r>
              <a:rPr lang="en-US" sz="2600" b="1" dirty="0">
                <a:solidFill>
                  <a:srgbClr val="4F1353"/>
                </a:solidFill>
              </a:rPr>
              <a:t>January 2026: </a:t>
            </a:r>
            <a:r>
              <a:rPr lang="en-US" sz="2600" dirty="0">
                <a:solidFill>
                  <a:srgbClr val="4F1353"/>
                </a:solidFill>
              </a:rPr>
              <a:t>renewed tariff threats against Europe</a:t>
            </a:r>
          </a:p>
          <a:p>
            <a:pPr lvl="1"/>
            <a:r>
              <a:rPr lang="en-US" sz="2600" b="1" dirty="0">
                <a:solidFill>
                  <a:srgbClr val="4F1353"/>
                </a:solidFill>
              </a:rPr>
              <a:t>More</a:t>
            </a:r>
            <a:r>
              <a:rPr lang="en-US" sz="2600" dirty="0">
                <a:solidFill>
                  <a:srgbClr val="4F1353"/>
                </a:solidFill>
              </a:rPr>
              <a:t> market volatility</a:t>
            </a:r>
          </a:p>
          <a:p>
            <a:pPr lvl="1"/>
            <a:r>
              <a:rPr lang="en-US" sz="2600" dirty="0">
                <a:solidFill>
                  <a:srgbClr val="4F1353"/>
                </a:solidFill>
              </a:rPr>
              <a:t>Trump quickly </a:t>
            </a:r>
            <a:r>
              <a:rPr lang="en-US" sz="2600" b="1" dirty="0">
                <a:solidFill>
                  <a:srgbClr val="4F1353"/>
                </a:solidFill>
              </a:rPr>
              <a:t>drops</a:t>
            </a:r>
            <a:r>
              <a:rPr lang="en-US" sz="2600" dirty="0">
                <a:solidFill>
                  <a:srgbClr val="4F1353"/>
                </a:solidFill>
              </a:rPr>
              <a:t> the harshest levies</a:t>
            </a:r>
          </a:p>
          <a:p>
            <a:pPr lvl="1"/>
            <a:r>
              <a:rPr lang="en-US" sz="2600" dirty="0">
                <a:solidFill>
                  <a:srgbClr val="4F1353"/>
                </a:solidFill>
              </a:rPr>
              <a:t>European and US markets rally </a:t>
            </a:r>
            <a:r>
              <a:rPr lang="en-US" sz="2600" b="1" dirty="0">
                <a:solidFill>
                  <a:srgbClr val="4F1353"/>
                </a:solidFill>
              </a:rPr>
              <a:t>strongly</a:t>
            </a:r>
          </a:p>
          <a:p>
            <a:r>
              <a:rPr lang="en-US" sz="2600" dirty="0">
                <a:solidFill>
                  <a:srgbClr val="4F1353"/>
                </a:solidFill>
              </a:rPr>
              <a:t>Markets have learned to </a:t>
            </a:r>
            <a:r>
              <a:rPr lang="en-US" sz="2600" b="1" dirty="0">
                <a:solidFill>
                  <a:srgbClr val="4F1353"/>
                </a:solidFill>
              </a:rPr>
              <a:t>buy the dip</a:t>
            </a:r>
            <a:r>
              <a:rPr lang="en-US" sz="2600" dirty="0">
                <a:solidFill>
                  <a:srgbClr val="4F1353"/>
                </a:solidFill>
              </a:rPr>
              <a:t> on presidential brinkmanship</a:t>
            </a:r>
            <a:endParaRPr lang="en-GB" sz="2600" dirty="0">
              <a:solidFill>
                <a:srgbClr val="4F1353"/>
              </a:solidFill>
            </a:endParaRPr>
          </a:p>
        </p:txBody>
      </p:sp>
    </p:spTree>
    <p:extLst>
      <p:ext uri="{BB962C8B-B14F-4D97-AF65-F5344CB8AC3E}">
        <p14:creationId xmlns:p14="http://schemas.microsoft.com/office/powerpoint/2010/main" val="12102226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3CBE3E0-1903-7412-24B4-9847D1D3A3A6}"/>
            </a:ext>
          </a:extLst>
        </p:cNvPr>
        <p:cNvGrpSpPr/>
        <p:nvPr/>
      </p:nvGrpSpPr>
      <p:grpSpPr>
        <a:xfrm>
          <a:off x="0" y="0"/>
          <a:ext cx="0" cy="0"/>
          <a:chOff x="0" y="0"/>
          <a:chExt cx="0" cy="0"/>
        </a:xfrm>
      </p:grpSpPr>
      <p:sp>
        <p:nvSpPr>
          <p:cNvPr id="16" name="Content Placeholder 2">
            <a:extLst>
              <a:ext uri="{FF2B5EF4-FFF2-40B4-BE49-F238E27FC236}">
                <a16:creationId xmlns:a16="http://schemas.microsoft.com/office/drawing/2014/main" id="{17AEA69D-8F24-3DE8-C70E-2FBE55840BF6}"/>
              </a:ext>
            </a:extLst>
          </p:cNvPr>
          <p:cNvSpPr>
            <a:spLocks noGrp="1"/>
          </p:cNvSpPr>
          <p:nvPr>
            <p:ph idx="1"/>
          </p:nvPr>
        </p:nvSpPr>
        <p:spPr>
          <a:xfrm>
            <a:off x="655199" y="1394251"/>
            <a:ext cx="10475729" cy="3971499"/>
          </a:xfrm>
        </p:spPr>
        <p:txBody>
          <a:bodyPr>
            <a:noAutofit/>
          </a:bodyPr>
          <a:lstStyle/>
          <a:p>
            <a:pPr marL="457200" indent="-457200">
              <a:lnSpc>
                <a:spcPct val="100000"/>
              </a:lnSpc>
              <a:spcBef>
                <a:spcPts val="400"/>
              </a:spcBef>
              <a:buFont typeface="+mj-lt"/>
              <a:buAutoNum type="arabicPeriod"/>
            </a:pPr>
            <a:r>
              <a:rPr lang="en-US" sz="2600" dirty="0">
                <a:solidFill>
                  <a:srgbClr val="4F1353"/>
                </a:solidFill>
              </a:rPr>
              <a:t>Bond Markets price cash flows, </a:t>
            </a:r>
            <a:r>
              <a:rPr lang="en-US" sz="2600" b="1" dirty="0">
                <a:solidFill>
                  <a:srgbClr val="4F1353"/>
                </a:solidFill>
              </a:rPr>
              <a:t>not headlines</a:t>
            </a:r>
          </a:p>
          <a:p>
            <a:pPr marL="457200" indent="-457200">
              <a:lnSpc>
                <a:spcPct val="100000"/>
              </a:lnSpc>
              <a:spcBef>
                <a:spcPts val="400"/>
              </a:spcBef>
              <a:buFont typeface="+mj-lt"/>
              <a:buAutoNum type="arabicPeriod"/>
            </a:pPr>
            <a:r>
              <a:rPr lang="en-US" sz="2600" dirty="0">
                <a:solidFill>
                  <a:srgbClr val="4F1353"/>
                </a:solidFill>
              </a:rPr>
              <a:t>Belief in Central Bank </a:t>
            </a:r>
            <a:r>
              <a:rPr lang="en-US" sz="2600" b="1" dirty="0">
                <a:solidFill>
                  <a:srgbClr val="4F1353"/>
                </a:solidFill>
              </a:rPr>
              <a:t>intervention</a:t>
            </a:r>
          </a:p>
          <a:p>
            <a:pPr marL="457200" indent="-457200">
              <a:lnSpc>
                <a:spcPct val="100000"/>
              </a:lnSpc>
              <a:spcBef>
                <a:spcPts val="400"/>
              </a:spcBef>
              <a:buFont typeface="+mj-lt"/>
              <a:buAutoNum type="arabicPeriod"/>
            </a:pPr>
            <a:r>
              <a:rPr lang="en-US" sz="2600" dirty="0">
                <a:solidFill>
                  <a:srgbClr val="4F1353"/>
                </a:solidFill>
              </a:rPr>
              <a:t>Huge</a:t>
            </a:r>
            <a:r>
              <a:rPr lang="en-US" sz="2600" b="1" dirty="0">
                <a:solidFill>
                  <a:srgbClr val="4F1353"/>
                </a:solidFill>
              </a:rPr>
              <a:t> fiscal stimulus </a:t>
            </a:r>
            <a:r>
              <a:rPr lang="en-US" sz="2600" dirty="0">
                <a:solidFill>
                  <a:srgbClr val="4F1353"/>
                </a:solidFill>
              </a:rPr>
              <a:t>(tax cuts &amp; government spending)</a:t>
            </a:r>
          </a:p>
          <a:p>
            <a:pPr marL="457200" indent="-457200">
              <a:lnSpc>
                <a:spcPct val="100000"/>
              </a:lnSpc>
              <a:spcBef>
                <a:spcPts val="400"/>
              </a:spcBef>
              <a:buFont typeface="+mj-lt"/>
              <a:buAutoNum type="arabicPeriod"/>
            </a:pPr>
            <a:r>
              <a:rPr lang="en-US" sz="2600" dirty="0">
                <a:solidFill>
                  <a:srgbClr val="4F1353"/>
                </a:solidFill>
              </a:rPr>
              <a:t>Strong </a:t>
            </a:r>
            <a:r>
              <a:rPr lang="en-US" sz="2600" b="1" dirty="0">
                <a:solidFill>
                  <a:srgbClr val="4F1353"/>
                </a:solidFill>
              </a:rPr>
              <a:t>corporate earnings</a:t>
            </a:r>
          </a:p>
          <a:p>
            <a:pPr marL="457200" indent="-457200">
              <a:lnSpc>
                <a:spcPct val="100000"/>
              </a:lnSpc>
              <a:spcBef>
                <a:spcPts val="400"/>
              </a:spcBef>
              <a:buFont typeface="+mj-lt"/>
              <a:buAutoNum type="arabicPeriod"/>
            </a:pPr>
            <a:r>
              <a:rPr lang="en-US" sz="2600" dirty="0">
                <a:solidFill>
                  <a:srgbClr val="4F1353"/>
                </a:solidFill>
              </a:rPr>
              <a:t>Dominance of a few mega-cap stocks with </a:t>
            </a:r>
            <a:r>
              <a:rPr lang="en-US" sz="2600" b="1" dirty="0">
                <a:solidFill>
                  <a:srgbClr val="4F1353"/>
                </a:solidFill>
              </a:rPr>
              <a:t>strong structural narratives</a:t>
            </a:r>
          </a:p>
          <a:p>
            <a:pPr marL="457200" indent="-457200">
              <a:lnSpc>
                <a:spcPct val="100000"/>
              </a:lnSpc>
              <a:spcBef>
                <a:spcPts val="400"/>
              </a:spcBef>
              <a:buFont typeface="+mj-lt"/>
              <a:buAutoNum type="arabicPeriod"/>
            </a:pPr>
            <a:r>
              <a:rPr lang="en-US" sz="2600" dirty="0">
                <a:solidFill>
                  <a:srgbClr val="4F1353"/>
                </a:solidFill>
              </a:rPr>
              <a:t>There is </a:t>
            </a:r>
            <a:r>
              <a:rPr lang="en-US" sz="2600" b="1" dirty="0">
                <a:solidFill>
                  <a:srgbClr val="4F1353"/>
                </a:solidFill>
              </a:rPr>
              <a:t>still</a:t>
            </a:r>
            <a:r>
              <a:rPr lang="en-US" sz="2600" dirty="0">
                <a:solidFill>
                  <a:srgbClr val="4F1353"/>
                </a:solidFill>
              </a:rPr>
              <a:t> a wall of money</a:t>
            </a:r>
          </a:p>
          <a:p>
            <a:pPr marL="457200" indent="-457200">
              <a:lnSpc>
                <a:spcPct val="100000"/>
              </a:lnSpc>
              <a:spcBef>
                <a:spcPts val="400"/>
              </a:spcBef>
              <a:buFont typeface="+mj-lt"/>
              <a:buAutoNum type="arabicPeriod"/>
            </a:pPr>
            <a:r>
              <a:rPr lang="en-US" sz="2600" dirty="0">
                <a:solidFill>
                  <a:srgbClr val="4F1353"/>
                </a:solidFill>
              </a:rPr>
              <a:t>Markets have </a:t>
            </a:r>
            <a:r>
              <a:rPr lang="en-US" sz="2600" b="1" dirty="0">
                <a:solidFill>
                  <a:srgbClr val="4F1353"/>
                </a:solidFill>
              </a:rPr>
              <a:t>adapted</a:t>
            </a:r>
            <a:r>
              <a:rPr lang="en-US" sz="2600" dirty="0">
                <a:solidFill>
                  <a:srgbClr val="4F1353"/>
                </a:solidFill>
              </a:rPr>
              <a:t> to permanent crisis</a:t>
            </a:r>
          </a:p>
          <a:p>
            <a:pPr marL="0" indent="0">
              <a:lnSpc>
                <a:spcPct val="100000"/>
              </a:lnSpc>
              <a:spcBef>
                <a:spcPts val="400"/>
              </a:spcBef>
              <a:buNone/>
            </a:pPr>
            <a:endParaRPr lang="en-US" sz="2600" dirty="0">
              <a:solidFill>
                <a:srgbClr val="4F1353"/>
              </a:solidFill>
            </a:endParaRPr>
          </a:p>
        </p:txBody>
      </p:sp>
      <p:sp>
        <p:nvSpPr>
          <p:cNvPr id="18" name="Title 1">
            <a:extLst>
              <a:ext uri="{FF2B5EF4-FFF2-40B4-BE49-F238E27FC236}">
                <a16:creationId xmlns:a16="http://schemas.microsoft.com/office/drawing/2014/main" id="{4305DCC5-5126-144E-35DE-A8B9D64ABB55}"/>
              </a:ext>
            </a:extLst>
          </p:cNvPr>
          <p:cNvSpPr txBox="1">
            <a:spLocks/>
          </p:cNvSpPr>
          <p:nvPr/>
        </p:nvSpPr>
        <p:spPr>
          <a:xfrm>
            <a:off x="674587"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CALMER MARKETS, LOUDER POLITICS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F4A4DE13-49BA-30D6-5C86-8DB1C8B7D62E}"/>
              </a:ext>
            </a:extLst>
          </p:cNvPr>
          <p:cNvSpPr txBox="1"/>
          <p:nvPr/>
        </p:nvSpPr>
        <p:spPr>
          <a:xfrm>
            <a:off x="655200" y="4565670"/>
            <a:ext cx="8344421" cy="492443"/>
          </a:xfrm>
          <a:prstGeom prst="rect">
            <a:avLst/>
          </a:prstGeom>
          <a:noFill/>
        </p:spPr>
        <p:txBody>
          <a:bodyPr wrap="square">
            <a:spAutoFit/>
          </a:bodyPr>
          <a:lstStyle/>
          <a:p>
            <a:pPr marL="0" indent="0">
              <a:lnSpc>
                <a:spcPct val="100000"/>
              </a:lnSpc>
              <a:buNone/>
            </a:pPr>
            <a:r>
              <a:rPr lang="en-US" sz="2600" b="1" dirty="0">
                <a:solidFill>
                  <a:srgbClr val="511655"/>
                </a:solidFill>
                <a:latin typeface="Calibri" panose="020F0502020204030204" pitchFamily="34" charset="0"/>
                <a:ea typeface="Baskerville" panose="02020502070401020303" pitchFamily="18" charset="0"/>
                <a:cs typeface="Calibri" panose="020F0502020204030204" pitchFamily="34" charset="0"/>
              </a:rPr>
              <a:t>– Fragility only shows up when something forces repricing</a:t>
            </a:r>
            <a:endParaRPr lang="en-US" sz="2600" b="1" dirty="0">
              <a:solidFill>
                <a:srgbClr val="4F1353"/>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E59758A-DAC7-1ABC-0F75-C87DA8925C4A}"/>
              </a:ext>
            </a:extLst>
          </p:cNvPr>
          <p:cNvSpPr txBox="1"/>
          <p:nvPr/>
        </p:nvSpPr>
        <p:spPr>
          <a:xfrm>
            <a:off x="660837" y="5027125"/>
            <a:ext cx="6098290" cy="492443"/>
          </a:xfrm>
          <a:prstGeom prst="rect">
            <a:avLst/>
          </a:prstGeom>
          <a:noFill/>
        </p:spPr>
        <p:txBody>
          <a:bodyPr wrap="square">
            <a:spAutoFit/>
          </a:bodyPr>
          <a:lstStyle/>
          <a:p>
            <a:pPr>
              <a:lnSpc>
                <a:spcPct val="100000"/>
              </a:lnSpc>
              <a:spcBef>
                <a:spcPts val="400"/>
              </a:spcBef>
            </a:pPr>
            <a:r>
              <a:rPr lang="en-US" sz="2600" dirty="0">
                <a:solidFill>
                  <a:srgbClr val="4F1353"/>
                </a:solidFill>
              </a:rPr>
              <a:t>8.   Market </a:t>
            </a:r>
            <a:r>
              <a:rPr lang="en-US" sz="2600" b="1" dirty="0">
                <a:solidFill>
                  <a:srgbClr val="4F1353"/>
                </a:solidFill>
              </a:rPr>
              <a:t>complacency?</a:t>
            </a:r>
            <a:endParaRPr lang="en-GB" sz="2600" b="1" dirty="0">
              <a:solidFill>
                <a:srgbClr val="4F1353"/>
              </a:solidFill>
            </a:endParaRPr>
          </a:p>
        </p:txBody>
      </p:sp>
    </p:spTree>
    <p:extLst>
      <p:ext uri="{BB962C8B-B14F-4D97-AF65-F5344CB8AC3E}">
        <p14:creationId xmlns:p14="http://schemas.microsoft.com/office/powerpoint/2010/main" val="275976660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8BD0D66-B53D-0293-C4BC-10C35A8EE405}"/>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C85287-C9D1-D3B7-31F8-1541335F2D95}"/>
              </a:ext>
            </a:extLst>
          </p:cNvPr>
          <p:cNvSpPr>
            <a:spLocks noGrp="1"/>
          </p:cNvSpPr>
          <p:nvPr>
            <p:ph idx="1"/>
          </p:nvPr>
        </p:nvSpPr>
        <p:spPr>
          <a:xfrm>
            <a:off x="655200" y="2219751"/>
            <a:ext cx="12063850" cy="2977663"/>
          </a:xfrm>
        </p:spPr>
        <p:txBody>
          <a:bodyPr>
            <a:noAutofit/>
          </a:bodyPr>
          <a:lstStyle/>
          <a:p>
            <a:r>
              <a:rPr lang="en-US" sz="2400" b="1" dirty="0">
                <a:solidFill>
                  <a:srgbClr val="4F1353"/>
                </a:solidFill>
              </a:rPr>
              <a:t>High valuations </a:t>
            </a:r>
            <a:r>
              <a:rPr lang="en-US" sz="2400" dirty="0">
                <a:solidFill>
                  <a:srgbClr val="4F1353"/>
                </a:solidFill>
              </a:rPr>
              <a:t>in a low-attention world</a:t>
            </a:r>
            <a:endParaRPr lang="en-GB" sz="2400" dirty="0">
              <a:solidFill>
                <a:srgbClr val="4F1353"/>
              </a:solidFill>
            </a:endParaRPr>
          </a:p>
        </p:txBody>
      </p:sp>
      <p:sp>
        <p:nvSpPr>
          <p:cNvPr id="3" name="Title 1">
            <a:extLst>
              <a:ext uri="{FF2B5EF4-FFF2-40B4-BE49-F238E27FC236}">
                <a16:creationId xmlns:a16="http://schemas.microsoft.com/office/drawing/2014/main" id="{885B68F5-B143-4ECA-58A7-EB939F32CBC0}"/>
              </a:ext>
            </a:extLst>
          </p:cNvPr>
          <p:cNvSpPr txBox="1">
            <a:spLocks/>
          </p:cNvSpPr>
          <p:nvPr/>
        </p:nvSpPr>
        <p:spPr>
          <a:xfrm>
            <a:off x="655200" y="812191"/>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MAKE VOLATILITY GREAT AGAIN </a:t>
            </a:r>
            <a:b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br>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 KEY RISKS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Tree>
    <p:extLst>
      <p:ext uri="{BB962C8B-B14F-4D97-AF65-F5344CB8AC3E}">
        <p14:creationId xmlns:p14="http://schemas.microsoft.com/office/powerpoint/2010/main" val="19037184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9EADD"/>
        </a:solid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pic>
        <p:nvPicPr>
          <p:cNvPr id="2" name="Picture 1" descr="A white background with black text&#10;&#10;AI-generated content may be incorrect.">
            <a:extLst>
              <a:ext uri="{FF2B5EF4-FFF2-40B4-BE49-F238E27FC236}">
                <a16:creationId xmlns:a16="http://schemas.microsoft.com/office/drawing/2014/main" id="{ABA523BE-1698-6B19-C109-68755E88A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60" y="187028"/>
            <a:ext cx="11667281" cy="6483945"/>
          </a:xfrm>
          <a:prstGeom prst="rect">
            <a:avLst/>
          </a:prstGeom>
        </p:spPr>
      </p:pic>
      <p:pic>
        <p:nvPicPr>
          <p:cNvPr id="4" name="Picture 3">
            <a:extLst>
              <a:ext uri="{FF2B5EF4-FFF2-40B4-BE49-F238E27FC236}">
                <a16:creationId xmlns:a16="http://schemas.microsoft.com/office/drawing/2014/main" id="{0D05429B-3368-784E-94E1-06A846DD9162}"/>
              </a:ext>
            </a:extLst>
          </p:cNvPr>
          <p:cNvPicPr>
            <a:picLocks noChangeAspect="1"/>
          </p:cNvPicPr>
          <p:nvPr/>
        </p:nvPicPr>
        <p:blipFill>
          <a:blip r:embed="rId4"/>
          <a:stretch>
            <a:fillRect/>
          </a:stretch>
        </p:blipFill>
        <p:spPr>
          <a:xfrm>
            <a:off x="1158674" y="381402"/>
            <a:ext cx="9142794" cy="6095196"/>
          </a:xfrm>
          <a:prstGeom prst="rect">
            <a:avLst/>
          </a:prstGeom>
        </p:spPr>
      </p:pic>
    </p:spTree>
    <p:extLst>
      <p:ext uri="{BB962C8B-B14F-4D97-AF65-F5344CB8AC3E}">
        <p14:creationId xmlns:p14="http://schemas.microsoft.com/office/powerpoint/2010/main" val="215346891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8BD0D66-B53D-0293-C4BC-10C35A8EE405}"/>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C85287-C9D1-D3B7-31F8-1541335F2D95}"/>
              </a:ext>
            </a:extLst>
          </p:cNvPr>
          <p:cNvSpPr>
            <a:spLocks noGrp="1"/>
          </p:cNvSpPr>
          <p:nvPr>
            <p:ph idx="1"/>
          </p:nvPr>
        </p:nvSpPr>
        <p:spPr>
          <a:xfrm>
            <a:off x="655200" y="2219751"/>
            <a:ext cx="12063850" cy="2977663"/>
          </a:xfrm>
        </p:spPr>
        <p:txBody>
          <a:bodyPr>
            <a:noAutofit/>
          </a:bodyPr>
          <a:lstStyle/>
          <a:p>
            <a:r>
              <a:rPr lang="en-US" sz="2400" b="1" dirty="0">
                <a:solidFill>
                  <a:srgbClr val="4F1353"/>
                </a:solidFill>
              </a:rPr>
              <a:t>High valuations </a:t>
            </a:r>
            <a:r>
              <a:rPr lang="en-US" sz="2400" dirty="0">
                <a:solidFill>
                  <a:srgbClr val="4F1353"/>
                </a:solidFill>
              </a:rPr>
              <a:t>in a low-attention world</a:t>
            </a:r>
          </a:p>
          <a:p>
            <a:r>
              <a:rPr lang="en-GB" sz="2400" b="1" dirty="0">
                <a:solidFill>
                  <a:srgbClr val="4F1353"/>
                </a:solidFill>
              </a:rPr>
              <a:t>Concentration risk </a:t>
            </a:r>
            <a:r>
              <a:rPr lang="en-GB" sz="2400" dirty="0">
                <a:solidFill>
                  <a:srgbClr val="4F1353"/>
                </a:solidFill>
              </a:rPr>
              <a:t>(the hidden fragility)</a:t>
            </a:r>
          </a:p>
        </p:txBody>
      </p:sp>
      <p:sp>
        <p:nvSpPr>
          <p:cNvPr id="2" name="Title 1">
            <a:extLst>
              <a:ext uri="{FF2B5EF4-FFF2-40B4-BE49-F238E27FC236}">
                <a16:creationId xmlns:a16="http://schemas.microsoft.com/office/drawing/2014/main" id="{63D7F384-037A-EA03-1E5E-2F55DEF02DCA}"/>
              </a:ext>
            </a:extLst>
          </p:cNvPr>
          <p:cNvSpPr txBox="1">
            <a:spLocks/>
          </p:cNvSpPr>
          <p:nvPr/>
        </p:nvSpPr>
        <p:spPr>
          <a:xfrm>
            <a:off x="655200" y="812191"/>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MAKE VOLATILITY GREAT AGAIN </a:t>
            </a:r>
            <a:b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br>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 KEY RISKS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Tree>
    <p:extLst>
      <p:ext uri="{BB962C8B-B14F-4D97-AF65-F5344CB8AC3E}">
        <p14:creationId xmlns:p14="http://schemas.microsoft.com/office/powerpoint/2010/main" val="280601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E9EADD"/>
        </a:solidFill>
        <a:effectLst/>
      </p:bgPr>
    </p:bg>
    <p:spTree>
      <p:nvGrpSpPr>
        <p:cNvPr id="1" name="">
          <a:extLst>
            <a:ext uri="{FF2B5EF4-FFF2-40B4-BE49-F238E27FC236}">
              <a16:creationId xmlns:a16="http://schemas.microsoft.com/office/drawing/2014/main" id="{2D4B1AFF-28DC-AB0E-F09A-C8D9D2B064E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33D72572-972A-B744-3947-152927BE0A92}"/>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WHAT ACTUALLY HAPPENED IN 2025</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pic>
        <p:nvPicPr>
          <p:cNvPr id="9" name="Picture 8" descr="A white background with black text&#10;&#10;AI-generated content may be incorrect.">
            <a:extLst>
              <a:ext uri="{FF2B5EF4-FFF2-40B4-BE49-F238E27FC236}">
                <a16:creationId xmlns:a16="http://schemas.microsoft.com/office/drawing/2014/main" id="{71038FA0-F3CC-7F8C-9F71-DD06460D2C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360" y="187028"/>
            <a:ext cx="11667281" cy="6483945"/>
          </a:xfrm>
          <a:prstGeom prst="rect">
            <a:avLst/>
          </a:prstGeom>
        </p:spPr>
      </p:pic>
      <p:pic>
        <p:nvPicPr>
          <p:cNvPr id="2" name="Content Placeholder 4">
            <a:extLst>
              <a:ext uri="{FF2B5EF4-FFF2-40B4-BE49-F238E27FC236}">
                <a16:creationId xmlns:a16="http://schemas.microsoft.com/office/drawing/2014/main" id="{23A8B69A-8DBE-85A7-1804-3ABFFC284537}"/>
              </a:ext>
            </a:extLst>
          </p:cNvPr>
          <p:cNvPicPr>
            <a:picLocks noChangeAspect="1"/>
          </p:cNvPicPr>
          <p:nvPr/>
        </p:nvPicPr>
        <p:blipFill>
          <a:blip r:embed="rId4"/>
          <a:stretch>
            <a:fillRect/>
          </a:stretch>
        </p:blipFill>
        <p:spPr>
          <a:xfrm>
            <a:off x="2781096" y="363399"/>
            <a:ext cx="5749446" cy="6131201"/>
          </a:xfrm>
          <a:prstGeom prst="rect">
            <a:avLst/>
          </a:prstGeom>
        </p:spPr>
      </p:pic>
    </p:spTree>
    <p:extLst>
      <p:ext uri="{BB962C8B-B14F-4D97-AF65-F5344CB8AC3E}">
        <p14:creationId xmlns:p14="http://schemas.microsoft.com/office/powerpoint/2010/main" val="32124859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8BD0D66-B53D-0293-C4BC-10C35A8EE405}"/>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1C85287-C9D1-D3B7-31F8-1541335F2D95}"/>
              </a:ext>
            </a:extLst>
          </p:cNvPr>
          <p:cNvSpPr>
            <a:spLocks noGrp="1"/>
          </p:cNvSpPr>
          <p:nvPr>
            <p:ph idx="1"/>
          </p:nvPr>
        </p:nvSpPr>
        <p:spPr>
          <a:xfrm>
            <a:off x="655200" y="2219751"/>
            <a:ext cx="12063850" cy="2977663"/>
          </a:xfrm>
        </p:spPr>
        <p:txBody>
          <a:bodyPr>
            <a:noAutofit/>
          </a:bodyPr>
          <a:lstStyle/>
          <a:p>
            <a:r>
              <a:rPr lang="en-US" sz="2400" b="1" dirty="0">
                <a:solidFill>
                  <a:srgbClr val="4F1353"/>
                </a:solidFill>
              </a:rPr>
              <a:t>High valuations </a:t>
            </a:r>
            <a:r>
              <a:rPr lang="en-US" sz="2400" dirty="0">
                <a:solidFill>
                  <a:srgbClr val="4F1353"/>
                </a:solidFill>
              </a:rPr>
              <a:t>in a low-attention world</a:t>
            </a:r>
          </a:p>
          <a:p>
            <a:r>
              <a:rPr lang="en-GB" sz="2400" b="1" dirty="0">
                <a:solidFill>
                  <a:srgbClr val="4F1353"/>
                </a:solidFill>
              </a:rPr>
              <a:t>Concentration risk </a:t>
            </a:r>
            <a:r>
              <a:rPr lang="en-GB" sz="2400" dirty="0">
                <a:solidFill>
                  <a:srgbClr val="4F1353"/>
                </a:solidFill>
              </a:rPr>
              <a:t>(the hidden fragility)</a:t>
            </a:r>
          </a:p>
          <a:p>
            <a:r>
              <a:rPr lang="en-GB" sz="2400" dirty="0">
                <a:solidFill>
                  <a:srgbClr val="4F1353"/>
                </a:solidFill>
              </a:rPr>
              <a:t>Bond market </a:t>
            </a:r>
            <a:r>
              <a:rPr lang="en-GB" sz="2400" b="1" dirty="0">
                <a:solidFill>
                  <a:srgbClr val="4F1353"/>
                </a:solidFill>
              </a:rPr>
              <a:t>instability</a:t>
            </a:r>
          </a:p>
          <a:p>
            <a:r>
              <a:rPr lang="en-GB" sz="2400" dirty="0">
                <a:solidFill>
                  <a:srgbClr val="4F1353"/>
                </a:solidFill>
              </a:rPr>
              <a:t>Policy error &amp; political </a:t>
            </a:r>
            <a:r>
              <a:rPr lang="en-GB" sz="2400" b="1" dirty="0">
                <a:solidFill>
                  <a:srgbClr val="4F1353"/>
                </a:solidFill>
              </a:rPr>
              <a:t>volatility</a:t>
            </a:r>
          </a:p>
          <a:p>
            <a:r>
              <a:rPr lang="en-GB" sz="2400" b="1" dirty="0">
                <a:solidFill>
                  <a:srgbClr val="4F1353"/>
                </a:solidFill>
              </a:rPr>
              <a:t>Geopolitics: </a:t>
            </a:r>
            <a:r>
              <a:rPr lang="en-GB" sz="2400" dirty="0">
                <a:solidFill>
                  <a:srgbClr val="4F1353"/>
                </a:solidFill>
              </a:rPr>
              <a:t>"Black Swan" events</a:t>
            </a:r>
          </a:p>
        </p:txBody>
      </p:sp>
      <p:sp>
        <p:nvSpPr>
          <p:cNvPr id="2" name="Title 1">
            <a:extLst>
              <a:ext uri="{FF2B5EF4-FFF2-40B4-BE49-F238E27FC236}">
                <a16:creationId xmlns:a16="http://schemas.microsoft.com/office/drawing/2014/main" id="{FFF7F083-CEC5-4FA9-8A43-FD9B7C789BD5}"/>
              </a:ext>
            </a:extLst>
          </p:cNvPr>
          <p:cNvSpPr txBox="1">
            <a:spLocks/>
          </p:cNvSpPr>
          <p:nvPr/>
        </p:nvSpPr>
        <p:spPr>
          <a:xfrm>
            <a:off x="655200" y="812191"/>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MAKE VOLATILITY GREAT AGAIN </a:t>
            </a:r>
            <a:b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br>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 KEY RISKS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Tree>
    <p:extLst>
      <p:ext uri="{BB962C8B-B14F-4D97-AF65-F5344CB8AC3E}">
        <p14:creationId xmlns:p14="http://schemas.microsoft.com/office/powerpoint/2010/main" val="286494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05ADF868-9D39-4B6E-B70D-7F99057007E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6CEE87A4-FF8F-8D55-26EA-19D096D70657}"/>
              </a:ext>
            </a:extLst>
          </p:cNvPr>
          <p:cNvSpPr txBox="1">
            <a:spLocks/>
          </p:cNvSpPr>
          <p:nvPr/>
        </p:nvSpPr>
        <p:spPr>
          <a:xfrm>
            <a:off x="655200" y="537098"/>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DE-DOLLARISATION</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C75FF432-2056-85C0-355C-555DC9F065B1}"/>
              </a:ext>
            </a:extLst>
          </p:cNvPr>
          <p:cNvSpPr txBox="1"/>
          <p:nvPr/>
        </p:nvSpPr>
        <p:spPr>
          <a:xfrm>
            <a:off x="-1473200" y="2184400"/>
            <a:ext cx="184731" cy="369332"/>
          </a:xfrm>
          <a:prstGeom prst="rect">
            <a:avLst/>
          </a:prstGeom>
          <a:noFill/>
        </p:spPr>
        <p:txBody>
          <a:bodyPr wrap="none" rtlCol="0">
            <a:spAutoFit/>
          </a:bodyPr>
          <a:lstStyle/>
          <a:p>
            <a:endParaRPr lang="en-US" dirty="0"/>
          </a:p>
        </p:txBody>
      </p:sp>
      <p:sp>
        <p:nvSpPr>
          <p:cNvPr id="14" name="Content Placeholder 2">
            <a:extLst>
              <a:ext uri="{FF2B5EF4-FFF2-40B4-BE49-F238E27FC236}">
                <a16:creationId xmlns:a16="http://schemas.microsoft.com/office/drawing/2014/main" id="{7C801057-3554-B9CD-4970-683B1649B76F}"/>
              </a:ext>
            </a:extLst>
          </p:cNvPr>
          <p:cNvSpPr txBox="1">
            <a:spLocks/>
          </p:cNvSpPr>
          <p:nvPr/>
        </p:nvSpPr>
        <p:spPr>
          <a:xfrm>
            <a:off x="655199" y="1726947"/>
            <a:ext cx="7512523"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4F1353"/>
                </a:solidFill>
              </a:rPr>
              <a:t>1.  Central banks are dumping US Treasuries (debt)</a:t>
            </a:r>
          </a:p>
        </p:txBody>
      </p:sp>
      <p:sp>
        <p:nvSpPr>
          <p:cNvPr id="15" name="Content Placeholder 2">
            <a:extLst>
              <a:ext uri="{FF2B5EF4-FFF2-40B4-BE49-F238E27FC236}">
                <a16:creationId xmlns:a16="http://schemas.microsoft.com/office/drawing/2014/main" id="{4023A5CA-A3F3-21F4-BFFE-89D098C673B2}"/>
              </a:ext>
            </a:extLst>
          </p:cNvPr>
          <p:cNvSpPr txBox="1">
            <a:spLocks/>
          </p:cNvSpPr>
          <p:nvPr/>
        </p:nvSpPr>
        <p:spPr>
          <a:xfrm>
            <a:off x="655199" y="2127761"/>
            <a:ext cx="9065450" cy="1403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Some central banks (China, India) have cut US Treasury holdings</a:t>
            </a:r>
          </a:p>
          <a:p>
            <a:pPr marL="0" indent="0">
              <a:lnSpc>
                <a:spcPct val="110000"/>
              </a:lnSpc>
              <a:spcBef>
                <a:spcPts val="400"/>
              </a:spcBef>
              <a:buNone/>
            </a:pPr>
            <a:r>
              <a:rPr lang="en-US" sz="1800" b="1" dirty="0">
                <a:solidFill>
                  <a:srgbClr val="4F1353"/>
                </a:solidFill>
              </a:rPr>
              <a:t>But…</a:t>
            </a:r>
          </a:p>
          <a:p>
            <a:pPr>
              <a:lnSpc>
                <a:spcPct val="110000"/>
              </a:lnSpc>
              <a:spcBef>
                <a:spcPts val="400"/>
              </a:spcBef>
            </a:pPr>
            <a:r>
              <a:rPr lang="en-US" sz="1800" dirty="0">
                <a:solidFill>
                  <a:srgbClr val="4F1353"/>
                </a:solidFill>
              </a:rPr>
              <a:t>Bank of England, ECB &amp; Japan have increased their holdings</a:t>
            </a:r>
          </a:p>
          <a:p>
            <a:pPr>
              <a:lnSpc>
                <a:spcPct val="110000"/>
              </a:lnSpc>
              <a:spcBef>
                <a:spcPts val="400"/>
              </a:spcBef>
            </a:pPr>
            <a:r>
              <a:rPr lang="en-US" sz="1800" dirty="0">
                <a:solidFill>
                  <a:srgbClr val="4F1353"/>
                </a:solidFill>
              </a:rPr>
              <a:t>Overall, foreign central bank Treasury holdings have risen</a:t>
            </a:r>
          </a:p>
          <a:p>
            <a:pPr marL="0" indent="0">
              <a:lnSpc>
                <a:spcPct val="110000"/>
              </a:lnSpc>
              <a:spcBef>
                <a:spcPts val="400"/>
              </a:spcBef>
              <a:buNone/>
            </a:pPr>
            <a:endParaRPr lang="en-US" sz="1800" dirty="0">
              <a:solidFill>
                <a:srgbClr val="4F1353"/>
              </a:solidFill>
            </a:endParaRPr>
          </a:p>
        </p:txBody>
      </p:sp>
      <p:sp>
        <p:nvSpPr>
          <p:cNvPr id="18" name="Content Placeholder 2">
            <a:extLst>
              <a:ext uri="{FF2B5EF4-FFF2-40B4-BE49-F238E27FC236}">
                <a16:creationId xmlns:a16="http://schemas.microsoft.com/office/drawing/2014/main" id="{185101F1-5162-5842-1524-FC63DCADA40E}"/>
              </a:ext>
            </a:extLst>
          </p:cNvPr>
          <p:cNvSpPr txBox="1">
            <a:spLocks/>
          </p:cNvSpPr>
          <p:nvPr/>
        </p:nvSpPr>
        <p:spPr>
          <a:xfrm>
            <a:off x="655199" y="3808905"/>
            <a:ext cx="7856283"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4F1353"/>
                </a:solidFill>
              </a:rPr>
              <a:t>2.  Emerging economies are shunning the Dollar</a:t>
            </a:r>
          </a:p>
        </p:txBody>
      </p:sp>
      <p:sp>
        <p:nvSpPr>
          <p:cNvPr id="19" name="Content Placeholder 2">
            <a:extLst>
              <a:ext uri="{FF2B5EF4-FFF2-40B4-BE49-F238E27FC236}">
                <a16:creationId xmlns:a16="http://schemas.microsoft.com/office/drawing/2014/main" id="{B4491EF5-2435-EF19-45BF-A70B2B849369}"/>
              </a:ext>
            </a:extLst>
          </p:cNvPr>
          <p:cNvSpPr txBox="1">
            <a:spLocks/>
          </p:cNvSpPr>
          <p:nvPr/>
        </p:nvSpPr>
        <p:spPr>
          <a:xfrm>
            <a:off x="655199" y="4184630"/>
            <a:ext cx="8361386" cy="1403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Many EM trade deals now use local currencies or swaps </a:t>
            </a:r>
            <a:br>
              <a:rPr lang="en-US" sz="1800" dirty="0">
                <a:solidFill>
                  <a:srgbClr val="4F1353"/>
                </a:solidFill>
              </a:rPr>
            </a:br>
            <a:r>
              <a:rPr lang="en-US" sz="1800" dirty="0">
                <a:solidFill>
                  <a:srgbClr val="4F1353"/>
                </a:solidFill>
              </a:rPr>
              <a:t>(BRICS, ASEAN, Africa/Middle East, China/</a:t>
            </a:r>
            <a:r>
              <a:rPr lang="en-US" sz="1800" dirty="0" err="1">
                <a:solidFill>
                  <a:srgbClr val="4F1353"/>
                </a:solidFill>
              </a:rPr>
              <a:t>LatAm</a:t>
            </a:r>
            <a:r>
              <a:rPr lang="en-US" sz="1800" dirty="0">
                <a:solidFill>
                  <a:srgbClr val="4F1353"/>
                </a:solidFill>
              </a:rPr>
              <a:t>)</a:t>
            </a:r>
          </a:p>
          <a:p>
            <a:pPr marL="0" indent="0">
              <a:lnSpc>
                <a:spcPct val="110000"/>
              </a:lnSpc>
              <a:spcBef>
                <a:spcPts val="400"/>
              </a:spcBef>
              <a:buNone/>
            </a:pPr>
            <a:r>
              <a:rPr lang="en-US" sz="1800" b="1" dirty="0">
                <a:solidFill>
                  <a:srgbClr val="4F1353"/>
                </a:solidFill>
              </a:rPr>
              <a:t>But…</a:t>
            </a:r>
          </a:p>
          <a:p>
            <a:pPr>
              <a:lnSpc>
                <a:spcPct val="110000"/>
              </a:lnSpc>
              <a:spcBef>
                <a:spcPts val="400"/>
              </a:spcBef>
            </a:pPr>
            <a:r>
              <a:rPr lang="en-US" sz="1800" dirty="0">
                <a:solidFill>
                  <a:srgbClr val="4F1353"/>
                </a:solidFill>
              </a:rPr>
              <a:t>Most of these countries have actually increased their Dollar reserves due to US tariffs</a:t>
            </a:r>
          </a:p>
          <a:p>
            <a:pPr marL="0" indent="0">
              <a:lnSpc>
                <a:spcPct val="110000"/>
              </a:lnSpc>
              <a:spcBef>
                <a:spcPts val="400"/>
              </a:spcBef>
              <a:buNone/>
            </a:pPr>
            <a:endParaRPr lang="en-US" sz="1800" dirty="0">
              <a:solidFill>
                <a:srgbClr val="4F1353"/>
              </a:solidFill>
            </a:endParaRPr>
          </a:p>
          <a:p>
            <a:pPr marL="0" indent="0">
              <a:lnSpc>
                <a:spcPct val="110000"/>
              </a:lnSpc>
              <a:spcBef>
                <a:spcPts val="400"/>
              </a:spcBef>
              <a:buNone/>
            </a:pPr>
            <a:endParaRPr lang="en-US" sz="1800" dirty="0">
              <a:solidFill>
                <a:srgbClr val="4F1353"/>
              </a:solidFill>
            </a:endParaRPr>
          </a:p>
        </p:txBody>
      </p:sp>
      <p:sp>
        <p:nvSpPr>
          <p:cNvPr id="21" name="TextBox 20">
            <a:extLst>
              <a:ext uri="{FF2B5EF4-FFF2-40B4-BE49-F238E27FC236}">
                <a16:creationId xmlns:a16="http://schemas.microsoft.com/office/drawing/2014/main" id="{773B4A70-E283-2253-5977-947B9E306775}"/>
              </a:ext>
            </a:extLst>
          </p:cNvPr>
          <p:cNvSpPr txBox="1"/>
          <p:nvPr/>
        </p:nvSpPr>
        <p:spPr>
          <a:xfrm>
            <a:off x="655199" y="1142670"/>
            <a:ext cx="8571928" cy="419730"/>
          </a:xfrm>
          <a:prstGeom prst="rect">
            <a:avLst/>
          </a:prstGeom>
          <a:noFill/>
        </p:spPr>
        <p:txBody>
          <a:bodyPr wrap="square" rtlCol="0">
            <a:spAutoFit/>
          </a:bodyPr>
          <a:lstStyle/>
          <a:p>
            <a:pPr>
              <a:lnSpc>
                <a:spcPts val="2660"/>
              </a:lnSpc>
            </a:pPr>
            <a:r>
              <a:rPr lang="en-GB" sz="2000" dirty="0">
                <a:solidFill>
                  <a:srgbClr val="4F1353"/>
                </a:solidFill>
              </a:rPr>
              <a:t>The Dollar’s Midlife Crisis</a:t>
            </a:r>
          </a:p>
        </p:txBody>
      </p:sp>
      <p:grpSp>
        <p:nvGrpSpPr>
          <p:cNvPr id="3" name="Group 2">
            <a:extLst>
              <a:ext uri="{FF2B5EF4-FFF2-40B4-BE49-F238E27FC236}">
                <a16:creationId xmlns:a16="http://schemas.microsoft.com/office/drawing/2014/main" id="{C4B3E9A7-FFFC-A897-B82A-A4B98308EA67}"/>
              </a:ext>
            </a:extLst>
          </p:cNvPr>
          <p:cNvGrpSpPr/>
          <p:nvPr/>
        </p:nvGrpSpPr>
        <p:grpSpPr>
          <a:xfrm>
            <a:off x="9129010" y="1742285"/>
            <a:ext cx="2407790" cy="1789227"/>
            <a:chOff x="9129010" y="3808905"/>
            <a:chExt cx="2407790" cy="1789227"/>
          </a:xfrm>
        </p:grpSpPr>
        <p:sp>
          <p:nvSpPr>
            <p:cNvPr id="23" name="Rectangle 22">
              <a:extLst>
                <a:ext uri="{FF2B5EF4-FFF2-40B4-BE49-F238E27FC236}">
                  <a16:creationId xmlns:a16="http://schemas.microsoft.com/office/drawing/2014/main" id="{F946F029-D6C0-49F5-FCBF-3CD89B6F174C}"/>
                </a:ext>
              </a:extLst>
            </p:cNvPr>
            <p:cNvSpPr/>
            <p:nvPr/>
          </p:nvSpPr>
          <p:spPr>
            <a:xfrm>
              <a:off x="9129010" y="3808905"/>
              <a:ext cx="2407790" cy="1615678"/>
            </a:xfrm>
            <a:prstGeom prst="rect">
              <a:avLst/>
            </a:prstGeom>
            <a:solidFill>
              <a:srgbClr val="5215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
              <a:extLst>
                <a:ext uri="{FF2B5EF4-FFF2-40B4-BE49-F238E27FC236}">
                  <a16:creationId xmlns:a16="http://schemas.microsoft.com/office/drawing/2014/main" id="{E9372B8D-6B25-B7CF-45D0-166A797837C1}"/>
                </a:ext>
              </a:extLst>
            </p:cNvPr>
            <p:cNvSpPr txBox="1">
              <a:spLocks/>
            </p:cNvSpPr>
            <p:nvPr/>
          </p:nvSpPr>
          <p:spPr>
            <a:xfrm>
              <a:off x="9303352" y="4070640"/>
              <a:ext cx="2059106" cy="1527492"/>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US" sz="2200" b="1" dirty="0">
                  <a:solidFill>
                    <a:schemeClr val="bg1"/>
                  </a:solidFill>
                </a:rPr>
                <a:t>Conclusion</a:t>
              </a:r>
            </a:p>
            <a:p>
              <a:pPr marL="0" indent="0">
                <a:spcBef>
                  <a:spcPts val="400"/>
                </a:spcBef>
                <a:buNone/>
              </a:pPr>
              <a:r>
                <a:rPr lang="en-US" sz="1600" b="1" i="1" dirty="0">
                  <a:solidFill>
                    <a:schemeClr val="bg1"/>
                  </a:solidFill>
                </a:rPr>
                <a:t>Not great news for US but not catastrophic (no $ collapse yet)</a:t>
              </a:r>
              <a:endParaRPr lang="en-US" sz="1800" b="1" dirty="0">
                <a:solidFill>
                  <a:schemeClr val="bg1"/>
                </a:solidFill>
              </a:endParaRPr>
            </a:p>
          </p:txBody>
        </p:sp>
      </p:grpSp>
    </p:spTree>
    <p:extLst>
      <p:ext uri="{BB962C8B-B14F-4D97-AF65-F5344CB8AC3E}">
        <p14:creationId xmlns:p14="http://schemas.microsoft.com/office/powerpoint/2010/main" val="9609015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FCAC5AF-2B11-36B5-F61F-050594B60D5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CFDB5F3-CE80-0A8A-77B6-1B09E4882020}"/>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2026: HEADS OR TAILS?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5EEE5527-19FB-37DD-10BF-60E02B9FFD54}"/>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2026: HEADS OR TAILS?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5" name="Content Placeholder 2">
            <a:extLst>
              <a:ext uri="{FF2B5EF4-FFF2-40B4-BE49-F238E27FC236}">
                <a16:creationId xmlns:a16="http://schemas.microsoft.com/office/drawing/2014/main" id="{0F4C429C-C1F0-A7D1-7370-CE920815261D}"/>
              </a:ext>
            </a:extLst>
          </p:cNvPr>
          <p:cNvSpPr txBox="1">
            <a:spLocks/>
          </p:cNvSpPr>
          <p:nvPr/>
        </p:nvSpPr>
        <p:spPr>
          <a:xfrm>
            <a:off x="655200" y="1853321"/>
            <a:ext cx="6569384"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4F1353"/>
                </a:solidFill>
              </a:rPr>
              <a:t>Global backdrop</a:t>
            </a:r>
          </a:p>
        </p:txBody>
      </p:sp>
      <p:sp>
        <p:nvSpPr>
          <p:cNvPr id="7" name="Content Placeholder 2">
            <a:extLst>
              <a:ext uri="{FF2B5EF4-FFF2-40B4-BE49-F238E27FC236}">
                <a16:creationId xmlns:a16="http://schemas.microsoft.com/office/drawing/2014/main" id="{15C9C785-794D-A300-7178-99F89AD65F27}"/>
              </a:ext>
            </a:extLst>
          </p:cNvPr>
          <p:cNvSpPr txBox="1">
            <a:spLocks/>
          </p:cNvSpPr>
          <p:nvPr/>
        </p:nvSpPr>
        <p:spPr>
          <a:xfrm>
            <a:off x="655199" y="2284997"/>
            <a:ext cx="9065450" cy="1403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Global growth in 2026 looks modestly positive, but with clear regional winners &amp; laggards</a:t>
            </a:r>
          </a:p>
          <a:p>
            <a:pPr>
              <a:lnSpc>
                <a:spcPct val="110000"/>
              </a:lnSpc>
              <a:spcBef>
                <a:spcPts val="400"/>
              </a:spcBef>
            </a:pPr>
            <a:r>
              <a:rPr lang="en-US" sz="1800" dirty="0">
                <a:solidFill>
                  <a:srgbClr val="4F1353"/>
                </a:solidFill>
              </a:rPr>
              <a:t>Inflation has eased from prior peaks, creating room for gradual rate cuts</a:t>
            </a:r>
          </a:p>
          <a:p>
            <a:pPr>
              <a:lnSpc>
                <a:spcPct val="110000"/>
              </a:lnSpc>
              <a:spcBef>
                <a:spcPts val="400"/>
              </a:spcBef>
            </a:pPr>
            <a:r>
              <a:rPr lang="en-US" sz="1800" dirty="0">
                <a:solidFill>
                  <a:srgbClr val="4F1353"/>
                </a:solidFill>
              </a:rPr>
              <a:t>Higher bond yields now support better long‑term return potential</a:t>
            </a:r>
          </a:p>
          <a:p>
            <a:pPr>
              <a:lnSpc>
                <a:spcPct val="110000"/>
              </a:lnSpc>
              <a:spcBef>
                <a:spcPts val="400"/>
              </a:spcBef>
            </a:pPr>
            <a:endParaRPr lang="en-US" sz="1800" dirty="0">
              <a:solidFill>
                <a:srgbClr val="4F1353"/>
              </a:solidFill>
            </a:endParaRPr>
          </a:p>
          <a:p>
            <a:pPr marL="0" indent="0">
              <a:lnSpc>
                <a:spcPct val="110000"/>
              </a:lnSpc>
              <a:spcBef>
                <a:spcPts val="400"/>
              </a:spcBef>
              <a:buNone/>
            </a:pPr>
            <a:endParaRPr lang="en-US" sz="1800" dirty="0">
              <a:solidFill>
                <a:srgbClr val="4F1353"/>
              </a:solidFill>
            </a:endParaRPr>
          </a:p>
        </p:txBody>
      </p:sp>
    </p:spTree>
    <p:extLst>
      <p:ext uri="{BB962C8B-B14F-4D97-AF65-F5344CB8AC3E}">
        <p14:creationId xmlns:p14="http://schemas.microsoft.com/office/powerpoint/2010/main" val="1290824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FCAC5AF-2B11-36B5-F61F-050594B60D5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CFDB5F3-CE80-0A8A-77B6-1B09E4882020}"/>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2026: HEADS OR TAILS?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94C63D17-28B1-0EC4-B76B-0513CE8D4D4F}"/>
              </a:ext>
            </a:extLst>
          </p:cNvPr>
          <p:cNvSpPr txBox="1">
            <a:spLocks/>
          </p:cNvSpPr>
          <p:nvPr/>
        </p:nvSpPr>
        <p:spPr>
          <a:xfrm>
            <a:off x="655200" y="1853321"/>
            <a:ext cx="6569384"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4F1353"/>
                </a:solidFill>
              </a:rPr>
              <a:t>Key headwinds</a:t>
            </a:r>
          </a:p>
        </p:txBody>
      </p:sp>
      <p:sp>
        <p:nvSpPr>
          <p:cNvPr id="6" name="Content Placeholder 2">
            <a:extLst>
              <a:ext uri="{FF2B5EF4-FFF2-40B4-BE49-F238E27FC236}">
                <a16:creationId xmlns:a16="http://schemas.microsoft.com/office/drawing/2014/main" id="{E1BD66C7-F46B-0C53-E25D-24532116BF55}"/>
              </a:ext>
            </a:extLst>
          </p:cNvPr>
          <p:cNvSpPr txBox="1">
            <a:spLocks/>
          </p:cNvSpPr>
          <p:nvPr/>
        </p:nvSpPr>
        <p:spPr>
          <a:xfrm>
            <a:off x="655199" y="2284996"/>
            <a:ext cx="9065450" cy="1403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Elevated equity valuations, led by US mega‑caps &amp; AI‑themed stocks</a:t>
            </a:r>
          </a:p>
          <a:p>
            <a:pPr>
              <a:lnSpc>
                <a:spcPct val="110000"/>
              </a:lnSpc>
              <a:spcBef>
                <a:spcPts val="400"/>
              </a:spcBef>
            </a:pPr>
            <a:r>
              <a:rPr lang="en-US" sz="1800" dirty="0">
                <a:solidFill>
                  <a:srgbClr val="4F1353"/>
                </a:solidFill>
              </a:rPr>
              <a:t>Growing concentration risk from a narrow group of global leaders</a:t>
            </a:r>
          </a:p>
          <a:p>
            <a:pPr>
              <a:lnSpc>
                <a:spcPct val="110000"/>
              </a:lnSpc>
              <a:spcBef>
                <a:spcPts val="400"/>
              </a:spcBef>
            </a:pPr>
            <a:r>
              <a:rPr lang="en-US" sz="1800" dirty="0">
                <a:solidFill>
                  <a:srgbClr val="4F1353"/>
                </a:solidFill>
              </a:rPr>
              <a:t>Risk of policy error as governments persist with large deficits</a:t>
            </a:r>
          </a:p>
          <a:p>
            <a:pPr>
              <a:lnSpc>
                <a:spcPct val="110000"/>
              </a:lnSpc>
              <a:spcBef>
                <a:spcPts val="400"/>
              </a:spcBef>
            </a:pPr>
            <a:r>
              <a:rPr lang="en-US" sz="1800" dirty="0">
                <a:solidFill>
                  <a:srgbClr val="4F1353"/>
                </a:solidFill>
              </a:rPr>
              <a:t>Heightened political volatility &amp; “Great Power” rivalry, scope for shock events</a:t>
            </a:r>
          </a:p>
          <a:p>
            <a:pPr>
              <a:lnSpc>
                <a:spcPct val="110000"/>
              </a:lnSpc>
              <a:spcBef>
                <a:spcPts val="400"/>
              </a:spcBef>
            </a:pPr>
            <a:r>
              <a:rPr lang="en-US" sz="1800" dirty="0" err="1">
                <a:solidFill>
                  <a:srgbClr val="4F1353"/>
                </a:solidFill>
              </a:rPr>
              <a:t>Deglobalisation</a:t>
            </a:r>
            <a:r>
              <a:rPr lang="en-US" sz="1800" dirty="0">
                <a:solidFill>
                  <a:srgbClr val="4F1353"/>
                </a:solidFill>
              </a:rPr>
              <a:t>, tariffs and reshoring pressuring productivity</a:t>
            </a:r>
          </a:p>
          <a:p>
            <a:pPr>
              <a:lnSpc>
                <a:spcPct val="110000"/>
              </a:lnSpc>
              <a:spcBef>
                <a:spcPts val="400"/>
              </a:spcBef>
            </a:pPr>
            <a:r>
              <a:rPr lang="en-US" sz="1800" dirty="0">
                <a:solidFill>
                  <a:srgbClr val="4F1353"/>
                </a:solidFill>
              </a:rPr>
              <a:t>Risk of renewed US inflation and higher rates</a:t>
            </a:r>
          </a:p>
          <a:p>
            <a:pPr>
              <a:lnSpc>
                <a:spcPct val="110000"/>
              </a:lnSpc>
              <a:spcBef>
                <a:spcPts val="400"/>
              </a:spcBef>
            </a:pPr>
            <a:endParaRPr lang="en-US" sz="1800" dirty="0">
              <a:solidFill>
                <a:srgbClr val="4F1353"/>
              </a:solidFill>
            </a:endParaRPr>
          </a:p>
          <a:p>
            <a:pPr>
              <a:lnSpc>
                <a:spcPct val="110000"/>
              </a:lnSpc>
              <a:spcBef>
                <a:spcPts val="400"/>
              </a:spcBef>
            </a:pPr>
            <a:endParaRPr lang="en-US" sz="1800" dirty="0">
              <a:solidFill>
                <a:srgbClr val="4F1353"/>
              </a:solidFill>
            </a:endParaRPr>
          </a:p>
          <a:p>
            <a:pPr marL="0" indent="0">
              <a:lnSpc>
                <a:spcPct val="110000"/>
              </a:lnSpc>
              <a:spcBef>
                <a:spcPts val="400"/>
              </a:spcBef>
              <a:buNone/>
            </a:pPr>
            <a:endParaRPr lang="en-US" sz="1800" dirty="0">
              <a:solidFill>
                <a:srgbClr val="4F1353"/>
              </a:solidFill>
            </a:endParaRPr>
          </a:p>
        </p:txBody>
      </p:sp>
    </p:spTree>
    <p:extLst>
      <p:ext uri="{BB962C8B-B14F-4D97-AF65-F5344CB8AC3E}">
        <p14:creationId xmlns:p14="http://schemas.microsoft.com/office/powerpoint/2010/main" val="225945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9A4A85FD-907E-C4C3-BC17-D1AB25AA417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FEFDBE2B-4A4A-029E-9C55-E82F0FCBA8B3}"/>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rPr>
              <a:t>TAX RATE INCREASES</a:t>
            </a:r>
            <a:endParaRPr lang="en-GB" sz="4200" dirty="0">
              <a:solidFill>
                <a:srgbClr val="5116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46F79F2D-13CF-2978-95C4-B6D4DAE4365D}"/>
              </a:ext>
            </a:extLst>
          </p:cNvPr>
          <p:cNvSpPr txBox="1"/>
          <p:nvPr/>
        </p:nvSpPr>
        <p:spPr>
          <a:xfrm>
            <a:off x="655199" y="1142670"/>
            <a:ext cx="5847200" cy="419730"/>
          </a:xfrm>
          <a:prstGeom prst="rect">
            <a:avLst/>
          </a:prstGeom>
          <a:noFill/>
        </p:spPr>
        <p:txBody>
          <a:bodyPr wrap="square" rtlCol="0">
            <a:spAutoFit/>
          </a:bodyPr>
          <a:lstStyle/>
          <a:p>
            <a:pPr>
              <a:lnSpc>
                <a:spcPts val="2660"/>
              </a:lnSpc>
            </a:pPr>
            <a:r>
              <a:rPr lang="en-GB" sz="2000" dirty="0">
                <a:solidFill>
                  <a:srgbClr val="511655"/>
                </a:solidFill>
              </a:rPr>
              <a:t>Tax Rates</a:t>
            </a:r>
            <a:endParaRPr lang="en-GB" sz="2000" dirty="0"/>
          </a:p>
        </p:txBody>
      </p:sp>
      <p:sp>
        <p:nvSpPr>
          <p:cNvPr id="4" name="Content Placeholder 2">
            <a:extLst>
              <a:ext uri="{FF2B5EF4-FFF2-40B4-BE49-F238E27FC236}">
                <a16:creationId xmlns:a16="http://schemas.microsoft.com/office/drawing/2014/main" id="{8487C716-986F-6FCB-FC97-2951C6109A94}"/>
              </a:ext>
            </a:extLst>
          </p:cNvPr>
          <p:cNvSpPr txBox="1">
            <a:spLocks/>
          </p:cNvSpPr>
          <p:nvPr/>
        </p:nvSpPr>
        <p:spPr>
          <a:xfrm>
            <a:off x="655200" y="1784921"/>
            <a:ext cx="10826886"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521555"/>
                </a:solidFill>
              </a:rPr>
              <a:t>Dividend, Savings and Property Income tax increased by 2% from April 2026</a:t>
            </a:r>
          </a:p>
          <a:p>
            <a:pPr marL="0" indent="0">
              <a:buNone/>
            </a:pPr>
            <a:endParaRPr lang="en-GB" sz="2600" b="1" dirty="0">
              <a:solidFill>
                <a:srgbClr val="521555"/>
              </a:solidFill>
            </a:endParaRPr>
          </a:p>
        </p:txBody>
      </p:sp>
      <p:sp>
        <p:nvSpPr>
          <p:cNvPr id="6" name="Content Placeholder 2">
            <a:extLst>
              <a:ext uri="{FF2B5EF4-FFF2-40B4-BE49-F238E27FC236}">
                <a16:creationId xmlns:a16="http://schemas.microsoft.com/office/drawing/2014/main" id="{1D30543B-770E-C9BD-718C-81AD127368C2}"/>
              </a:ext>
            </a:extLst>
          </p:cNvPr>
          <p:cNvSpPr txBox="1">
            <a:spLocks/>
          </p:cNvSpPr>
          <p:nvPr/>
        </p:nvSpPr>
        <p:spPr>
          <a:xfrm>
            <a:off x="655199" y="2263342"/>
            <a:ext cx="9065450" cy="3559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solidFill>
                  <a:srgbClr val="521555"/>
                </a:solidFill>
              </a:rPr>
              <a:t>New rates;</a:t>
            </a:r>
          </a:p>
          <a:p>
            <a:pPr lvl="0">
              <a:defRPr/>
            </a:pPr>
            <a:r>
              <a:rPr lang="en-US" sz="1800" b="1" dirty="0">
                <a:solidFill>
                  <a:srgbClr val="521555"/>
                </a:solidFill>
              </a:rPr>
              <a:t>FROM APRIL 2026 - </a:t>
            </a:r>
            <a:r>
              <a:rPr lang="en-US" sz="1800" dirty="0">
                <a:solidFill>
                  <a:srgbClr val="521555"/>
                </a:solidFill>
              </a:rPr>
              <a:t>Dividend Income 10.75%, 35.75% and 39.35%</a:t>
            </a:r>
          </a:p>
          <a:p>
            <a:r>
              <a:rPr lang="en-US" sz="1800" b="1" dirty="0">
                <a:solidFill>
                  <a:srgbClr val="521555"/>
                </a:solidFill>
              </a:rPr>
              <a:t>FROM APRIL 2027 -</a:t>
            </a:r>
            <a:r>
              <a:rPr lang="en-US" sz="1800" dirty="0">
                <a:solidFill>
                  <a:srgbClr val="521555"/>
                </a:solidFill>
              </a:rPr>
              <a:t> Property Income 22%, 42% and 47%</a:t>
            </a:r>
          </a:p>
          <a:p>
            <a:r>
              <a:rPr lang="en-US" sz="1800" b="1" dirty="0">
                <a:solidFill>
                  <a:srgbClr val="521555"/>
                </a:solidFill>
              </a:rPr>
              <a:t>FROM APRIL 2027 -</a:t>
            </a:r>
            <a:r>
              <a:rPr lang="en-US" sz="1800" dirty="0">
                <a:solidFill>
                  <a:srgbClr val="521555"/>
                </a:solidFill>
              </a:rPr>
              <a:t> Savings Income 22%, 42% and 47%</a:t>
            </a:r>
          </a:p>
          <a:p>
            <a:endParaRPr lang="en-US" sz="1800" dirty="0">
              <a:solidFill>
                <a:srgbClr val="521555"/>
              </a:solidFill>
            </a:endParaRPr>
          </a:p>
          <a:p>
            <a:pPr marL="0" indent="0">
              <a:lnSpc>
                <a:spcPct val="100000"/>
              </a:lnSpc>
              <a:buNone/>
            </a:pPr>
            <a:r>
              <a:rPr lang="en-US" sz="1800" b="1" dirty="0">
                <a:solidFill>
                  <a:srgbClr val="521555"/>
                </a:solidFill>
              </a:rPr>
              <a:t>NOTE; </a:t>
            </a:r>
            <a:r>
              <a:rPr lang="en-US" sz="1800" dirty="0">
                <a:solidFill>
                  <a:srgbClr val="521555"/>
                </a:solidFill>
              </a:rPr>
              <a:t>the order of allowances and relief is changing from April 2027 with property, savings and dividend income only benefitting from reliefs and allowances after other income has ‘used them’…</a:t>
            </a:r>
          </a:p>
          <a:p>
            <a:pPr marL="0" indent="0">
              <a:buNone/>
            </a:pPr>
            <a:r>
              <a:rPr lang="en-US" sz="1800" b="1" dirty="0">
                <a:solidFill>
                  <a:srgbClr val="521555"/>
                </a:solidFill>
              </a:rPr>
              <a:t>Meaning the new higher rates apply more often.</a:t>
            </a:r>
          </a:p>
          <a:p>
            <a:endParaRPr lang="en-US" sz="1800" dirty="0">
              <a:solidFill>
                <a:srgbClr val="521555"/>
              </a:solidFill>
            </a:endParaRPr>
          </a:p>
        </p:txBody>
      </p:sp>
    </p:spTree>
    <p:extLst>
      <p:ext uri="{BB962C8B-B14F-4D97-AF65-F5344CB8AC3E}">
        <p14:creationId xmlns:p14="http://schemas.microsoft.com/office/powerpoint/2010/main" val="86498063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FCAC5AF-2B11-36B5-F61F-050594B60D5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CFDB5F3-CE80-0A8A-77B6-1B09E4882020}"/>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2026: HEADS OR TAILS?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1FE1CCB1-9ECC-6F1F-14BD-583EF663F78E}"/>
              </a:ext>
            </a:extLst>
          </p:cNvPr>
          <p:cNvSpPr txBox="1">
            <a:spLocks/>
          </p:cNvSpPr>
          <p:nvPr/>
        </p:nvSpPr>
        <p:spPr>
          <a:xfrm>
            <a:off x="655200" y="1853321"/>
            <a:ext cx="6569384"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4F1353"/>
                </a:solidFill>
              </a:rPr>
              <a:t>Key tailwinds</a:t>
            </a:r>
          </a:p>
        </p:txBody>
      </p:sp>
      <p:sp>
        <p:nvSpPr>
          <p:cNvPr id="5" name="Content Placeholder 2">
            <a:extLst>
              <a:ext uri="{FF2B5EF4-FFF2-40B4-BE49-F238E27FC236}">
                <a16:creationId xmlns:a16="http://schemas.microsoft.com/office/drawing/2014/main" id="{B182FCEE-7D15-309F-1CE5-62368642346D}"/>
              </a:ext>
            </a:extLst>
          </p:cNvPr>
          <p:cNvSpPr txBox="1">
            <a:spLocks/>
          </p:cNvSpPr>
          <p:nvPr/>
        </p:nvSpPr>
        <p:spPr>
          <a:xfrm>
            <a:off x="655199" y="2294346"/>
            <a:ext cx="9065450" cy="1403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Muddle-through" global growth bolsters corporate earnings &amp; cash flows</a:t>
            </a:r>
          </a:p>
          <a:p>
            <a:pPr>
              <a:lnSpc>
                <a:spcPct val="110000"/>
              </a:lnSpc>
              <a:spcBef>
                <a:spcPts val="400"/>
              </a:spcBef>
            </a:pPr>
            <a:r>
              <a:rPr lang="en-US" sz="1800" dirty="0">
                <a:solidFill>
                  <a:srgbClr val="4F1353"/>
                </a:solidFill>
              </a:rPr>
              <a:t>Disinflation and rate cuts lift risk assets &amp; bond returns</a:t>
            </a:r>
          </a:p>
          <a:p>
            <a:pPr>
              <a:lnSpc>
                <a:spcPct val="110000"/>
              </a:lnSpc>
              <a:spcBef>
                <a:spcPts val="400"/>
              </a:spcBef>
            </a:pPr>
            <a:r>
              <a:rPr lang="en-US" sz="1800" dirty="0">
                <a:solidFill>
                  <a:srgbClr val="4F1353"/>
                </a:solidFill>
              </a:rPr>
              <a:t>AI infrastructure, &amp; green energy capex fuel multi-year themes</a:t>
            </a:r>
          </a:p>
          <a:p>
            <a:pPr>
              <a:lnSpc>
                <a:spcPct val="110000"/>
              </a:lnSpc>
              <a:spcBef>
                <a:spcPts val="400"/>
              </a:spcBef>
            </a:pPr>
            <a:r>
              <a:rPr lang="en-US" sz="1800" dirty="0">
                <a:solidFill>
                  <a:srgbClr val="4F1353"/>
                </a:solidFill>
              </a:rPr>
              <a:t>Equity leadership may broaden beyond US mega-caps</a:t>
            </a:r>
          </a:p>
          <a:p>
            <a:pPr>
              <a:lnSpc>
                <a:spcPct val="110000"/>
              </a:lnSpc>
              <a:spcBef>
                <a:spcPts val="400"/>
              </a:spcBef>
            </a:pPr>
            <a:r>
              <a:rPr lang="en-US" sz="1800" dirty="0">
                <a:solidFill>
                  <a:srgbClr val="4F1353"/>
                </a:solidFill>
              </a:rPr>
              <a:t>Attractive gilt &amp; global bond yields restore portfolio income</a:t>
            </a:r>
          </a:p>
          <a:p>
            <a:pPr>
              <a:lnSpc>
                <a:spcPct val="110000"/>
              </a:lnSpc>
              <a:spcBef>
                <a:spcPts val="400"/>
              </a:spcBef>
            </a:pPr>
            <a:endParaRPr lang="en-US" sz="1800" dirty="0">
              <a:solidFill>
                <a:srgbClr val="4F1353"/>
              </a:solidFill>
            </a:endParaRPr>
          </a:p>
          <a:p>
            <a:pPr>
              <a:lnSpc>
                <a:spcPct val="110000"/>
              </a:lnSpc>
              <a:spcBef>
                <a:spcPts val="400"/>
              </a:spcBef>
            </a:pPr>
            <a:endParaRPr lang="en-US" sz="1800" dirty="0">
              <a:solidFill>
                <a:srgbClr val="4F1353"/>
              </a:solidFill>
            </a:endParaRPr>
          </a:p>
          <a:p>
            <a:pPr>
              <a:lnSpc>
                <a:spcPct val="110000"/>
              </a:lnSpc>
              <a:spcBef>
                <a:spcPts val="400"/>
              </a:spcBef>
            </a:pPr>
            <a:endParaRPr lang="en-US" sz="1800" dirty="0">
              <a:solidFill>
                <a:srgbClr val="4F1353"/>
              </a:solidFill>
            </a:endParaRPr>
          </a:p>
          <a:p>
            <a:pPr marL="0" indent="0">
              <a:lnSpc>
                <a:spcPct val="110000"/>
              </a:lnSpc>
              <a:spcBef>
                <a:spcPts val="400"/>
              </a:spcBef>
              <a:buNone/>
            </a:pPr>
            <a:endParaRPr lang="en-US" sz="1800" dirty="0">
              <a:solidFill>
                <a:srgbClr val="4F1353"/>
              </a:solidFill>
            </a:endParaRPr>
          </a:p>
        </p:txBody>
      </p:sp>
    </p:spTree>
    <p:extLst>
      <p:ext uri="{BB962C8B-B14F-4D97-AF65-F5344CB8AC3E}">
        <p14:creationId xmlns:p14="http://schemas.microsoft.com/office/powerpoint/2010/main" val="207074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FCAC5AF-2B11-36B5-F61F-050594B60D51}"/>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6CFDB5F3-CE80-0A8A-77B6-1B09E4882020}"/>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2026: HEADS OR TAILS?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F018E7DD-C367-40EC-847E-14A4A73AE5AA}"/>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2026: HEADS OR TAILS?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E46D6AD0-137B-5528-FC01-30737045EA91}"/>
              </a:ext>
            </a:extLst>
          </p:cNvPr>
          <p:cNvSpPr txBox="1">
            <a:spLocks/>
          </p:cNvSpPr>
          <p:nvPr/>
        </p:nvSpPr>
        <p:spPr>
          <a:xfrm>
            <a:off x="655200" y="1838081"/>
            <a:ext cx="6569384" cy="441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solidFill>
                  <a:srgbClr val="4F1353"/>
                </a:solidFill>
              </a:rPr>
              <a:t>Our view</a:t>
            </a:r>
          </a:p>
        </p:txBody>
      </p:sp>
      <p:sp>
        <p:nvSpPr>
          <p:cNvPr id="7" name="Content Placeholder 2">
            <a:extLst>
              <a:ext uri="{FF2B5EF4-FFF2-40B4-BE49-F238E27FC236}">
                <a16:creationId xmlns:a16="http://schemas.microsoft.com/office/drawing/2014/main" id="{886B30A7-FC37-0699-20F3-0417408097DC}"/>
              </a:ext>
            </a:extLst>
          </p:cNvPr>
          <p:cNvSpPr txBox="1">
            <a:spLocks/>
          </p:cNvSpPr>
          <p:nvPr/>
        </p:nvSpPr>
        <p:spPr>
          <a:xfrm>
            <a:off x="655199" y="2294345"/>
            <a:ext cx="9065450" cy="14037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400"/>
              </a:spcBef>
            </a:pPr>
            <a:r>
              <a:rPr lang="en-US" sz="1800" dirty="0">
                <a:solidFill>
                  <a:srgbClr val="4F1353"/>
                </a:solidFill>
              </a:rPr>
              <a:t>Avoid over-reliance on US mega-caps &amp; cap-weighted index trackers</a:t>
            </a:r>
          </a:p>
          <a:p>
            <a:pPr>
              <a:lnSpc>
                <a:spcPct val="110000"/>
              </a:lnSpc>
              <a:spcBef>
                <a:spcPts val="400"/>
              </a:spcBef>
            </a:pPr>
            <a:r>
              <a:rPr lang="en-US" sz="1800" dirty="0">
                <a:solidFill>
                  <a:srgbClr val="4F1353"/>
                </a:solidFill>
              </a:rPr>
              <a:t>Diversify globally by style, focus on active managers</a:t>
            </a:r>
          </a:p>
          <a:p>
            <a:pPr>
              <a:lnSpc>
                <a:spcPct val="110000"/>
              </a:lnSpc>
              <a:spcBef>
                <a:spcPts val="400"/>
              </a:spcBef>
            </a:pPr>
            <a:r>
              <a:rPr lang="en-US" sz="1800" dirty="0">
                <a:solidFill>
                  <a:srgbClr val="4F1353"/>
                </a:solidFill>
              </a:rPr>
              <a:t>Tilt to quality income, strong balance sheets &amp; structural growth</a:t>
            </a:r>
          </a:p>
          <a:p>
            <a:pPr>
              <a:lnSpc>
                <a:spcPct val="110000"/>
              </a:lnSpc>
              <a:spcBef>
                <a:spcPts val="400"/>
              </a:spcBef>
            </a:pPr>
            <a:r>
              <a:rPr lang="en-US" sz="1800" dirty="0">
                <a:solidFill>
                  <a:srgbClr val="4F1353"/>
                </a:solidFill>
              </a:rPr>
              <a:t>Keep home bias to cut currency risk &amp; capture valuation re-ratings</a:t>
            </a:r>
          </a:p>
          <a:p>
            <a:pPr>
              <a:lnSpc>
                <a:spcPct val="110000"/>
              </a:lnSpc>
              <a:spcBef>
                <a:spcPts val="400"/>
              </a:spcBef>
            </a:pPr>
            <a:r>
              <a:rPr lang="en-US" sz="1800" dirty="0">
                <a:solidFill>
                  <a:srgbClr val="4F1353"/>
                </a:solidFill>
              </a:rPr>
              <a:t>Access metals via diversified miners, not record-high gold/silver spot prices</a:t>
            </a:r>
          </a:p>
          <a:p>
            <a:pPr>
              <a:lnSpc>
                <a:spcPct val="110000"/>
              </a:lnSpc>
              <a:spcBef>
                <a:spcPts val="400"/>
              </a:spcBef>
            </a:pPr>
            <a:endParaRPr lang="en-US" sz="1800" dirty="0">
              <a:solidFill>
                <a:srgbClr val="4F1353"/>
              </a:solidFill>
            </a:endParaRPr>
          </a:p>
          <a:p>
            <a:pPr>
              <a:lnSpc>
                <a:spcPct val="110000"/>
              </a:lnSpc>
              <a:spcBef>
                <a:spcPts val="400"/>
              </a:spcBef>
            </a:pPr>
            <a:endParaRPr lang="en-US" sz="1800" dirty="0">
              <a:solidFill>
                <a:srgbClr val="4F1353"/>
              </a:solidFill>
            </a:endParaRPr>
          </a:p>
          <a:p>
            <a:pPr>
              <a:lnSpc>
                <a:spcPct val="110000"/>
              </a:lnSpc>
              <a:spcBef>
                <a:spcPts val="400"/>
              </a:spcBef>
            </a:pPr>
            <a:endParaRPr lang="en-US" sz="1800" dirty="0">
              <a:solidFill>
                <a:srgbClr val="4F1353"/>
              </a:solidFill>
            </a:endParaRPr>
          </a:p>
          <a:p>
            <a:pPr>
              <a:lnSpc>
                <a:spcPct val="110000"/>
              </a:lnSpc>
              <a:spcBef>
                <a:spcPts val="400"/>
              </a:spcBef>
            </a:pPr>
            <a:endParaRPr lang="en-US" sz="1800" dirty="0">
              <a:solidFill>
                <a:srgbClr val="4F1353"/>
              </a:solidFill>
            </a:endParaRPr>
          </a:p>
          <a:p>
            <a:pPr marL="0" indent="0">
              <a:lnSpc>
                <a:spcPct val="110000"/>
              </a:lnSpc>
              <a:spcBef>
                <a:spcPts val="400"/>
              </a:spcBef>
              <a:buNone/>
            </a:pPr>
            <a:endParaRPr lang="en-US" sz="1800" dirty="0">
              <a:solidFill>
                <a:srgbClr val="4F1353"/>
              </a:solidFill>
            </a:endParaRPr>
          </a:p>
        </p:txBody>
      </p:sp>
      <p:sp>
        <p:nvSpPr>
          <p:cNvPr id="8" name="Rectangle 7">
            <a:extLst>
              <a:ext uri="{FF2B5EF4-FFF2-40B4-BE49-F238E27FC236}">
                <a16:creationId xmlns:a16="http://schemas.microsoft.com/office/drawing/2014/main" id="{4DD0D455-1A2D-0A3E-81BF-0C91A04B77D2}"/>
              </a:ext>
            </a:extLst>
          </p:cNvPr>
          <p:cNvSpPr/>
          <p:nvPr/>
        </p:nvSpPr>
        <p:spPr>
          <a:xfrm>
            <a:off x="794479" y="4302987"/>
            <a:ext cx="7899816" cy="981046"/>
          </a:xfrm>
          <a:prstGeom prst="rect">
            <a:avLst/>
          </a:prstGeom>
          <a:solidFill>
            <a:srgbClr val="52155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E57CF90C-23EE-9EB9-FC25-5960E841C3C0}"/>
              </a:ext>
            </a:extLst>
          </p:cNvPr>
          <p:cNvSpPr txBox="1">
            <a:spLocks/>
          </p:cNvSpPr>
          <p:nvPr/>
        </p:nvSpPr>
        <p:spPr>
          <a:xfrm>
            <a:off x="961325" y="4420942"/>
            <a:ext cx="7238295" cy="748698"/>
          </a:xfrm>
          <a:prstGeom prst="rect">
            <a:avLst/>
          </a:prstGeom>
        </p:spPr>
        <p:txBody>
          <a:bodyPr vert="horz" wrap="square"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00"/>
              </a:spcBef>
              <a:buNone/>
            </a:pPr>
            <a:r>
              <a:rPr lang="en-US" sz="2600" b="1" dirty="0">
                <a:solidFill>
                  <a:schemeClr val="bg1"/>
                </a:solidFill>
              </a:rPr>
              <a:t>Conclusion</a:t>
            </a:r>
          </a:p>
          <a:p>
            <a:pPr marL="0" indent="0">
              <a:spcBef>
                <a:spcPts val="400"/>
              </a:spcBef>
              <a:buNone/>
            </a:pPr>
            <a:r>
              <a:rPr lang="en-US" sz="1800" dirty="0">
                <a:solidFill>
                  <a:schemeClr val="bg1"/>
                </a:solidFill>
              </a:rPr>
              <a:t>Ingredients are all there for another positive year, but slim margin for error</a:t>
            </a:r>
          </a:p>
          <a:p>
            <a:pPr marL="0" indent="0">
              <a:spcBef>
                <a:spcPts val="400"/>
              </a:spcBef>
              <a:buNone/>
            </a:pPr>
            <a:endParaRPr lang="en-US" sz="1600" b="1" i="1" dirty="0">
              <a:solidFill>
                <a:schemeClr val="bg1"/>
              </a:solidFill>
            </a:endParaRPr>
          </a:p>
        </p:txBody>
      </p:sp>
    </p:spTree>
    <p:extLst>
      <p:ext uri="{BB962C8B-B14F-4D97-AF65-F5344CB8AC3E}">
        <p14:creationId xmlns:p14="http://schemas.microsoft.com/office/powerpoint/2010/main" val="1442058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2E73CAB-523B-B4CA-FFC6-460B84DA3ECB}"/>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268AF52-2A08-458D-E817-1926C8CC7B4B}"/>
              </a:ext>
            </a:extLst>
          </p:cNvPr>
          <p:cNvSpPr txBox="1">
            <a:spLocks/>
          </p:cNvSpPr>
          <p:nvPr/>
        </p:nvSpPr>
        <p:spPr>
          <a:xfrm>
            <a:off x="655200" y="518400"/>
            <a:ext cx="11022137"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CURRENT BOOLERS FUND POSITIONING</a:t>
            </a:r>
            <a:endParaRPr lang="en-GB"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DAA7F6EA-6598-CAE8-62FA-3A0FF530B58F}"/>
              </a:ext>
            </a:extLst>
          </p:cNvPr>
          <p:cNvSpPr txBox="1"/>
          <p:nvPr/>
        </p:nvSpPr>
        <p:spPr>
          <a:xfrm>
            <a:off x="655199" y="1142670"/>
            <a:ext cx="5847200" cy="419730"/>
          </a:xfrm>
          <a:prstGeom prst="rect">
            <a:avLst/>
          </a:prstGeom>
          <a:noFill/>
        </p:spPr>
        <p:txBody>
          <a:bodyPr wrap="square" rtlCol="0">
            <a:spAutoFit/>
          </a:bodyPr>
          <a:lstStyle/>
          <a:p>
            <a:pPr>
              <a:lnSpc>
                <a:spcPts val="2660"/>
              </a:lnSpc>
            </a:pPr>
            <a:r>
              <a:rPr lang="en-GB" sz="2000" dirty="0">
                <a:solidFill>
                  <a:schemeClr val="bg1"/>
                </a:solidFill>
              </a:rPr>
              <a:t>29/01/2026</a:t>
            </a:r>
          </a:p>
        </p:txBody>
      </p:sp>
      <p:pic>
        <p:nvPicPr>
          <p:cNvPr id="3" name="Picture 2" descr="A white background with black text&#10;&#10;AI-generated content may be incorrect.">
            <a:extLst>
              <a:ext uri="{FF2B5EF4-FFF2-40B4-BE49-F238E27FC236}">
                <a16:creationId xmlns:a16="http://schemas.microsoft.com/office/drawing/2014/main" id="{55A20900-87A9-9021-E46B-D0F402764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1821" y="1771650"/>
            <a:ext cx="6428359" cy="3460749"/>
          </a:xfrm>
          <a:prstGeom prst="rect">
            <a:avLst/>
          </a:prstGeom>
        </p:spPr>
      </p:pic>
      <p:pic>
        <p:nvPicPr>
          <p:cNvPr id="6" name="Picture 1">
            <a:extLst>
              <a:ext uri="{FF2B5EF4-FFF2-40B4-BE49-F238E27FC236}">
                <a16:creationId xmlns:a16="http://schemas.microsoft.com/office/drawing/2014/main" id="{B583C405-D123-7830-4DE4-F1472DC724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9283" y="1862670"/>
            <a:ext cx="6233434" cy="326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1069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3A447F6-54D1-F621-78E2-2C1B5C206AF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0B21B60-73F0-5001-9B81-FD08FEB2B002}"/>
              </a:ext>
            </a:extLst>
          </p:cNvPr>
          <p:cNvSpPr/>
          <p:nvPr/>
        </p:nvSpPr>
        <p:spPr>
          <a:xfrm>
            <a:off x="700169" y="917541"/>
            <a:ext cx="10656751" cy="813689"/>
          </a:xfrm>
          <a:prstGeom prst="rect">
            <a:avLst/>
          </a:prstGeom>
          <a:solidFill>
            <a:srgbClr val="DBC3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E3A19D-7BC9-1963-647D-04F11068F50C}"/>
              </a:ext>
            </a:extLst>
          </p:cNvPr>
          <p:cNvSpPr>
            <a:spLocks noGrp="1"/>
          </p:cNvSpPr>
          <p:nvPr>
            <p:ph idx="1"/>
          </p:nvPr>
        </p:nvSpPr>
        <p:spPr>
          <a:xfrm>
            <a:off x="835080" y="1052321"/>
            <a:ext cx="4388991" cy="589101"/>
          </a:xfrm>
        </p:spPr>
        <p:txBody>
          <a:bodyPr>
            <a:normAutofit/>
          </a:bodyPr>
          <a:lstStyle/>
          <a:p>
            <a:pPr marL="0" indent="0">
              <a:buNone/>
            </a:pPr>
            <a:r>
              <a:rPr lang="en-US" sz="3200" dirty="0">
                <a:solidFill>
                  <a:srgbClr val="511655"/>
                </a:solidFill>
                <a:latin typeface="Calibri" panose="020F0502020204030204" pitchFamily="34" charset="0"/>
                <a:ea typeface="Baskerville" panose="02020502070401020303" pitchFamily="18" charset="0"/>
                <a:cs typeface="Calibri" panose="020F0502020204030204" pitchFamily="34" charset="0"/>
              </a:rPr>
              <a:t>Improved Market Timing</a:t>
            </a:r>
            <a:endParaRPr lang="en-GB" sz="3200" dirty="0">
              <a:solidFill>
                <a:srgbClr val="511655"/>
              </a:solidFill>
              <a:latin typeface="Calibri" panose="020F0502020204030204" pitchFamily="34" charset="0"/>
              <a:ea typeface="Baskerville" panose="02020502070401020303" pitchFamily="18" charset="0"/>
              <a:cs typeface="Calibri" panose="020F0502020204030204" pitchFamily="34" charset="0"/>
            </a:endParaRPr>
          </a:p>
        </p:txBody>
      </p:sp>
      <p:sp>
        <p:nvSpPr>
          <p:cNvPr id="6" name="Rectangle 5">
            <a:extLst>
              <a:ext uri="{FF2B5EF4-FFF2-40B4-BE49-F238E27FC236}">
                <a16:creationId xmlns:a16="http://schemas.microsoft.com/office/drawing/2014/main" id="{5B7C1F7D-A907-A436-E515-D75B948A0530}"/>
              </a:ext>
            </a:extLst>
          </p:cNvPr>
          <p:cNvSpPr/>
          <p:nvPr/>
        </p:nvSpPr>
        <p:spPr>
          <a:xfrm>
            <a:off x="700169" y="1891901"/>
            <a:ext cx="9208329" cy="813689"/>
          </a:xfrm>
          <a:prstGeom prst="rect">
            <a:avLst/>
          </a:prstGeom>
          <a:solidFill>
            <a:srgbClr val="B8A3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32C5EE3B-3D47-B6D0-7B18-D047784B1DE9}"/>
              </a:ext>
            </a:extLst>
          </p:cNvPr>
          <p:cNvSpPr txBox="1">
            <a:spLocks/>
          </p:cNvSpPr>
          <p:nvPr/>
        </p:nvSpPr>
        <p:spPr>
          <a:xfrm>
            <a:off x="835080" y="2026681"/>
            <a:ext cx="6330218" cy="5891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rgbClr val="511655"/>
                </a:solidFill>
                <a:latin typeface="Calibri" panose="020F0502020204030204" pitchFamily="34" charset="0"/>
                <a:ea typeface="Baskerville" panose="02020502070401020303" pitchFamily="18" charset="0"/>
                <a:cs typeface="Calibri" panose="020F0502020204030204" pitchFamily="34" charset="0"/>
              </a:rPr>
              <a:t>Better Investment Performance</a:t>
            </a:r>
            <a:endParaRPr lang="en-GB" sz="3200" dirty="0">
              <a:solidFill>
                <a:srgbClr val="511655"/>
              </a:solidFill>
              <a:latin typeface="Calibri" panose="020F0502020204030204" pitchFamily="34" charset="0"/>
              <a:ea typeface="Baskerville" panose="02020502070401020303" pitchFamily="18" charset="0"/>
              <a:cs typeface="Calibri" panose="020F0502020204030204" pitchFamily="34" charset="0"/>
            </a:endParaRPr>
          </a:p>
        </p:txBody>
      </p:sp>
      <p:sp>
        <p:nvSpPr>
          <p:cNvPr id="9" name="Rectangle 8">
            <a:extLst>
              <a:ext uri="{FF2B5EF4-FFF2-40B4-BE49-F238E27FC236}">
                <a16:creationId xmlns:a16="http://schemas.microsoft.com/office/drawing/2014/main" id="{E189C71A-A2A0-A1A0-3AED-8E23393E8A9A}"/>
              </a:ext>
            </a:extLst>
          </p:cNvPr>
          <p:cNvSpPr/>
          <p:nvPr/>
        </p:nvSpPr>
        <p:spPr>
          <a:xfrm>
            <a:off x="700170" y="2866262"/>
            <a:ext cx="7994126" cy="813689"/>
          </a:xfrm>
          <a:prstGeom prst="rect">
            <a:avLst/>
          </a:prstGeom>
          <a:solidFill>
            <a:srgbClr val="DBD4D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EF5DFE80-154B-8ADC-4040-999D77EDB4DF}"/>
              </a:ext>
            </a:extLst>
          </p:cNvPr>
          <p:cNvSpPr txBox="1">
            <a:spLocks/>
          </p:cNvSpPr>
          <p:nvPr/>
        </p:nvSpPr>
        <p:spPr>
          <a:xfrm>
            <a:off x="835080" y="3001042"/>
            <a:ext cx="6330218" cy="5891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dirty="0">
                <a:solidFill>
                  <a:srgbClr val="511655"/>
                </a:solidFill>
                <a:latin typeface="Calibri" panose="020F0502020204030204" pitchFamily="34" charset="0"/>
                <a:ea typeface="Baskerville" panose="02020502070401020303" pitchFamily="18" charset="0"/>
                <a:cs typeface="Calibri" panose="020F0502020204030204" pitchFamily="34" charset="0"/>
              </a:rPr>
              <a:t>Driving Costs Lower</a:t>
            </a:r>
            <a:endParaRPr lang="en-GB" sz="3200" dirty="0">
              <a:solidFill>
                <a:srgbClr val="511655"/>
              </a:solidFill>
              <a:latin typeface="Calibri" panose="020F0502020204030204" pitchFamily="34" charset="0"/>
              <a:ea typeface="Baskerville" panose="02020502070401020303" pitchFamily="18" charset="0"/>
              <a:cs typeface="Calibri" panose="020F0502020204030204" pitchFamily="34" charset="0"/>
            </a:endParaRPr>
          </a:p>
        </p:txBody>
      </p:sp>
      <p:sp>
        <p:nvSpPr>
          <p:cNvPr id="12" name="Rectangle 11">
            <a:extLst>
              <a:ext uri="{FF2B5EF4-FFF2-40B4-BE49-F238E27FC236}">
                <a16:creationId xmlns:a16="http://schemas.microsoft.com/office/drawing/2014/main" id="{62248042-CAE4-2AF7-431B-7EC208B8F502}"/>
              </a:ext>
            </a:extLst>
          </p:cNvPr>
          <p:cNvSpPr/>
          <p:nvPr/>
        </p:nvSpPr>
        <p:spPr>
          <a:xfrm>
            <a:off x="700170" y="3840623"/>
            <a:ext cx="6330218" cy="813689"/>
          </a:xfrm>
          <a:prstGeom prst="rect">
            <a:avLst/>
          </a:prstGeom>
          <a:solidFill>
            <a:srgbClr val="B58F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769E8252-ED9D-CD47-4A7B-23E9077CF120}"/>
              </a:ext>
            </a:extLst>
          </p:cNvPr>
          <p:cNvSpPr txBox="1">
            <a:spLocks/>
          </p:cNvSpPr>
          <p:nvPr/>
        </p:nvSpPr>
        <p:spPr>
          <a:xfrm>
            <a:off x="835080" y="3975403"/>
            <a:ext cx="6330218" cy="58910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GB" sz="3200" dirty="0">
                <a:solidFill>
                  <a:schemeClr val="bg1"/>
                </a:solidFill>
                <a:latin typeface="Calibri" panose="020F0502020204030204" pitchFamily="34" charset="0"/>
                <a:cs typeface="Calibri" panose="020F0502020204030204" pitchFamily="34" charset="0"/>
              </a:rPr>
              <a:t>= Better Client Outcomes</a:t>
            </a:r>
          </a:p>
        </p:txBody>
      </p:sp>
      <p:sp>
        <p:nvSpPr>
          <p:cNvPr id="15" name="Right Arrow 14">
            <a:extLst>
              <a:ext uri="{FF2B5EF4-FFF2-40B4-BE49-F238E27FC236}">
                <a16:creationId xmlns:a16="http://schemas.microsoft.com/office/drawing/2014/main" id="{7D6223E9-279D-23CC-C69B-DBB532C0811C}"/>
              </a:ext>
            </a:extLst>
          </p:cNvPr>
          <p:cNvSpPr/>
          <p:nvPr/>
        </p:nvSpPr>
        <p:spPr>
          <a:xfrm rot="5400000">
            <a:off x="7213528" y="1676527"/>
            <a:ext cx="777284" cy="385010"/>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928356DD-1A27-BBF5-E2EB-02FF3B820E2D}"/>
              </a:ext>
            </a:extLst>
          </p:cNvPr>
          <p:cNvSpPr/>
          <p:nvPr/>
        </p:nvSpPr>
        <p:spPr>
          <a:xfrm rot="5400000">
            <a:off x="6345427" y="2614077"/>
            <a:ext cx="777284" cy="385010"/>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a:extLst>
              <a:ext uri="{FF2B5EF4-FFF2-40B4-BE49-F238E27FC236}">
                <a16:creationId xmlns:a16="http://schemas.microsoft.com/office/drawing/2014/main" id="{6B25D17F-FA54-77C1-8C40-2D234BBA0F88}"/>
              </a:ext>
            </a:extLst>
          </p:cNvPr>
          <p:cNvSpPr/>
          <p:nvPr/>
        </p:nvSpPr>
        <p:spPr>
          <a:xfrm rot="5400000">
            <a:off x="5512050" y="3609499"/>
            <a:ext cx="777284" cy="385010"/>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93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1000" fill="hold"/>
                                        <p:tgtEl>
                                          <p:spTgt spid="6"/>
                                        </p:tgtEl>
                                        <p:attrNameLst>
                                          <p:attrName>ppt_x</p:attrName>
                                        </p:attrNameLst>
                                      </p:cBhvr>
                                      <p:tavLst>
                                        <p:tav tm="0">
                                          <p:val>
                                            <p:strVal val="#ppt_x"/>
                                          </p:val>
                                        </p:tav>
                                        <p:tav tm="100000">
                                          <p:val>
                                            <p:strVal val="#ppt_x"/>
                                          </p:val>
                                        </p:tav>
                                      </p:tavLst>
                                    </p:anim>
                                    <p:anim calcmode="lin" valueType="num">
                                      <p:cBhvr additive="base">
                                        <p:cTn id="22" dur="1000" fill="hold"/>
                                        <p:tgtEl>
                                          <p:spTgt spid="6"/>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1000" fill="hold"/>
                                        <p:tgtEl>
                                          <p:spTgt spid="18"/>
                                        </p:tgtEl>
                                        <p:attrNameLst>
                                          <p:attrName>ppt_x</p:attrName>
                                        </p:attrNameLst>
                                      </p:cBhvr>
                                      <p:tavLst>
                                        <p:tav tm="0">
                                          <p:val>
                                            <p:strVal val="#ppt_x"/>
                                          </p:val>
                                        </p:tav>
                                        <p:tav tm="100000">
                                          <p:val>
                                            <p:strVal val="#ppt_x"/>
                                          </p:val>
                                        </p:tav>
                                      </p:tavLst>
                                    </p:anim>
                                    <p:anim calcmode="lin" valueType="num">
                                      <p:cBhvr additive="base">
                                        <p:cTn id="26" dur="1000" fill="hold"/>
                                        <p:tgtEl>
                                          <p:spTgt spid="18"/>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1000" fill="hold"/>
                                        <p:tgtEl>
                                          <p:spTgt spid="8"/>
                                        </p:tgtEl>
                                        <p:attrNameLst>
                                          <p:attrName>ppt_x</p:attrName>
                                        </p:attrNameLst>
                                      </p:cBhvr>
                                      <p:tavLst>
                                        <p:tav tm="0">
                                          <p:val>
                                            <p:strVal val="#ppt_x"/>
                                          </p:val>
                                        </p:tav>
                                        <p:tav tm="100000">
                                          <p:val>
                                            <p:strVal val="#ppt_x"/>
                                          </p:val>
                                        </p:tav>
                                      </p:tavLst>
                                    </p:anim>
                                    <p:anim calcmode="lin" valueType="num">
                                      <p:cBhvr additive="base">
                                        <p:cTn id="30"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1000" fill="hold"/>
                                        <p:tgtEl>
                                          <p:spTgt spid="10"/>
                                        </p:tgtEl>
                                        <p:attrNameLst>
                                          <p:attrName>ppt_x</p:attrName>
                                        </p:attrNameLst>
                                      </p:cBhvr>
                                      <p:tavLst>
                                        <p:tav tm="0">
                                          <p:val>
                                            <p:strVal val="#ppt_x"/>
                                          </p:val>
                                        </p:tav>
                                        <p:tav tm="100000">
                                          <p:val>
                                            <p:strVal val="#ppt_x"/>
                                          </p:val>
                                        </p:tav>
                                      </p:tavLst>
                                    </p:anim>
                                    <p:anim calcmode="lin" valueType="num">
                                      <p:cBhvr additive="base">
                                        <p:cTn id="36" dur="1000" fill="hold"/>
                                        <p:tgtEl>
                                          <p:spTgt spid="1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1000" fill="hold"/>
                                        <p:tgtEl>
                                          <p:spTgt spid="9"/>
                                        </p:tgtEl>
                                        <p:attrNameLst>
                                          <p:attrName>ppt_x</p:attrName>
                                        </p:attrNameLst>
                                      </p:cBhvr>
                                      <p:tavLst>
                                        <p:tav tm="0">
                                          <p:val>
                                            <p:strVal val="#ppt_x"/>
                                          </p:val>
                                        </p:tav>
                                        <p:tav tm="100000">
                                          <p:val>
                                            <p:strVal val="#ppt_x"/>
                                          </p:val>
                                        </p:tav>
                                      </p:tavLst>
                                    </p:anim>
                                    <p:anim calcmode="lin" valueType="num">
                                      <p:cBhvr additive="base">
                                        <p:cTn id="40" dur="1000" fill="hold"/>
                                        <p:tgtEl>
                                          <p:spTgt spid="9"/>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1000" fill="hold"/>
                                        <p:tgtEl>
                                          <p:spTgt spid="19"/>
                                        </p:tgtEl>
                                        <p:attrNameLst>
                                          <p:attrName>ppt_x</p:attrName>
                                        </p:attrNameLst>
                                      </p:cBhvr>
                                      <p:tavLst>
                                        <p:tav tm="0">
                                          <p:val>
                                            <p:strVal val="#ppt_x"/>
                                          </p:val>
                                        </p:tav>
                                        <p:tav tm="100000">
                                          <p:val>
                                            <p:strVal val="#ppt_x"/>
                                          </p:val>
                                        </p:tav>
                                      </p:tavLst>
                                    </p:anim>
                                    <p:anim calcmode="lin" valueType="num">
                                      <p:cBhvr additive="base">
                                        <p:cTn id="44" dur="10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1000" fill="hold"/>
                                        <p:tgtEl>
                                          <p:spTgt spid="14"/>
                                        </p:tgtEl>
                                        <p:attrNameLst>
                                          <p:attrName>ppt_x</p:attrName>
                                        </p:attrNameLst>
                                      </p:cBhvr>
                                      <p:tavLst>
                                        <p:tav tm="0">
                                          <p:val>
                                            <p:strVal val="#ppt_x"/>
                                          </p:val>
                                        </p:tav>
                                        <p:tav tm="100000">
                                          <p:val>
                                            <p:strVal val="#ppt_x"/>
                                          </p:val>
                                        </p:tav>
                                      </p:tavLst>
                                    </p:anim>
                                    <p:anim calcmode="lin" valueType="num">
                                      <p:cBhvr additive="base">
                                        <p:cTn id="50" dur="1000" fill="hold"/>
                                        <p:tgtEl>
                                          <p:spTgt spid="14"/>
                                        </p:tgtEl>
                                        <p:attrNameLst>
                                          <p:attrName>ppt_y</p:attrName>
                                        </p:attrNameLst>
                                      </p:cBhvr>
                                      <p:tavLst>
                                        <p:tav tm="0">
                                          <p:val>
                                            <p:strVal val="0-#ppt_h/2"/>
                                          </p:val>
                                        </p:tav>
                                        <p:tav tm="100000">
                                          <p:val>
                                            <p:strVal val="#ppt_y"/>
                                          </p:val>
                                        </p:tav>
                                      </p:tavLst>
                                    </p:anim>
                                  </p:childTnLst>
                                </p:cTn>
                              </p:par>
                              <p:par>
                                <p:cTn id="51" presetID="2" presetClass="entr" presetSubtype="1"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1000" fill="hold"/>
                                        <p:tgtEl>
                                          <p:spTgt spid="12"/>
                                        </p:tgtEl>
                                        <p:attrNameLst>
                                          <p:attrName>ppt_x</p:attrName>
                                        </p:attrNameLst>
                                      </p:cBhvr>
                                      <p:tavLst>
                                        <p:tav tm="0">
                                          <p:val>
                                            <p:strVal val="#ppt_x"/>
                                          </p:val>
                                        </p:tav>
                                        <p:tav tm="100000">
                                          <p:val>
                                            <p:strVal val="#ppt_x"/>
                                          </p:val>
                                        </p:tav>
                                      </p:tavLst>
                                    </p:anim>
                                    <p:anim calcmode="lin" valueType="num">
                                      <p:cBhvr additive="base">
                                        <p:cTn id="54"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P spid="6" grpId="0" animBg="1"/>
      <p:bldP spid="8" grpId="0"/>
      <p:bldP spid="9" grpId="0" animBg="1"/>
      <p:bldP spid="10" grpId="0"/>
      <p:bldP spid="12" grpId="0" animBg="1"/>
      <p:bldP spid="14" grpId="0"/>
      <p:bldP spid="15" grpId="0" animBg="1"/>
      <p:bldP spid="18" grpId="0" animBg="1"/>
      <p:bldP spid="1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54ECC5B-CFF2-000F-212D-A089D972A30D}"/>
            </a:ext>
          </a:extLst>
        </p:cNvPr>
        <p:cNvGrpSpPr/>
        <p:nvPr/>
      </p:nvGrpSpPr>
      <p:grpSpPr>
        <a:xfrm>
          <a:off x="0" y="0"/>
          <a:ext cx="0" cy="0"/>
          <a:chOff x="0" y="0"/>
          <a:chExt cx="0" cy="0"/>
        </a:xfrm>
      </p:grpSpPr>
      <p:sp>
        <p:nvSpPr>
          <p:cNvPr id="7" name="Content Placeholder 2">
            <a:extLst>
              <a:ext uri="{FF2B5EF4-FFF2-40B4-BE49-F238E27FC236}">
                <a16:creationId xmlns:a16="http://schemas.microsoft.com/office/drawing/2014/main" id="{94F95A06-195F-3095-3232-19FD15B9C938}"/>
              </a:ext>
            </a:extLst>
          </p:cNvPr>
          <p:cNvSpPr txBox="1">
            <a:spLocks/>
          </p:cNvSpPr>
          <p:nvPr/>
        </p:nvSpPr>
        <p:spPr>
          <a:xfrm>
            <a:off x="10144105" y="4235116"/>
            <a:ext cx="1859401" cy="720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1800" dirty="0">
              <a:solidFill>
                <a:schemeClr val="bg1"/>
              </a:solidFill>
              <a:latin typeface="+mj-lt"/>
            </a:endParaRPr>
          </a:p>
        </p:txBody>
      </p:sp>
      <p:sp>
        <p:nvSpPr>
          <p:cNvPr id="11" name="Title 1">
            <a:extLst>
              <a:ext uri="{FF2B5EF4-FFF2-40B4-BE49-F238E27FC236}">
                <a16:creationId xmlns:a16="http://schemas.microsoft.com/office/drawing/2014/main" id="{3234ECA6-F28A-08E6-9855-18B287F31180}"/>
              </a:ext>
            </a:extLst>
          </p:cNvPr>
          <p:cNvSpPr txBox="1">
            <a:spLocks/>
          </p:cNvSpPr>
          <p:nvPr/>
        </p:nvSpPr>
        <p:spPr>
          <a:xfrm>
            <a:off x="655855" y="519368"/>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Q&amp;A</a:t>
            </a:r>
            <a:endParaRPr lang="en-GB"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16" name="Content Placeholder 2">
            <a:extLst>
              <a:ext uri="{FF2B5EF4-FFF2-40B4-BE49-F238E27FC236}">
                <a16:creationId xmlns:a16="http://schemas.microsoft.com/office/drawing/2014/main" id="{786DC0C1-DB1B-14E7-CE4E-AB19858F9D0B}"/>
              </a:ext>
            </a:extLst>
          </p:cNvPr>
          <p:cNvSpPr txBox="1">
            <a:spLocks/>
          </p:cNvSpPr>
          <p:nvPr/>
        </p:nvSpPr>
        <p:spPr>
          <a:xfrm>
            <a:off x="3152147" y="3980150"/>
            <a:ext cx="1673525" cy="591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bg1"/>
                </a:solidFill>
                <a:latin typeface="Baskerville" panose="02020502070401020303" pitchFamily="18" charset="0"/>
                <a:ea typeface="Baskerville" panose="02020502070401020303" pitchFamily="18" charset="0"/>
              </a:rPr>
              <a:t>Craig Simpson</a:t>
            </a:r>
            <a:endParaRPr lang="en-US" sz="1400" dirty="0">
              <a:solidFill>
                <a:schemeClr val="bg1"/>
              </a:solidFill>
              <a:latin typeface="+mj-lt"/>
            </a:endParaRPr>
          </a:p>
        </p:txBody>
      </p:sp>
      <p:sp>
        <p:nvSpPr>
          <p:cNvPr id="17" name="Content Placeholder 2">
            <a:extLst>
              <a:ext uri="{FF2B5EF4-FFF2-40B4-BE49-F238E27FC236}">
                <a16:creationId xmlns:a16="http://schemas.microsoft.com/office/drawing/2014/main" id="{FFCF8741-979A-03DA-76D1-D6A2FB0DC518}"/>
              </a:ext>
            </a:extLst>
          </p:cNvPr>
          <p:cNvSpPr txBox="1">
            <a:spLocks/>
          </p:cNvSpPr>
          <p:nvPr/>
        </p:nvSpPr>
        <p:spPr>
          <a:xfrm>
            <a:off x="773148" y="3980150"/>
            <a:ext cx="2183356" cy="591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bg1"/>
                </a:solidFill>
                <a:latin typeface="Baskerville" panose="02020502070401020303" pitchFamily="18" charset="0"/>
                <a:ea typeface="Baskerville" panose="02020502070401020303" pitchFamily="18" charset="0"/>
              </a:rPr>
              <a:t>Carole </a:t>
            </a:r>
            <a:r>
              <a:rPr lang="en-US" sz="1800" dirty="0" err="1">
                <a:solidFill>
                  <a:schemeClr val="bg1"/>
                </a:solidFill>
                <a:latin typeface="Baskerville" panose="02020502070401020303" pitchFamily="18" charset="0"/>
                <a:ea typeface="Baskerville" panose="02020502070401020303" pitchFamily="18" charset="0"/>
              </a:rPr>
              <a:t>Waghorne</a:t>
            </a:r>
            <a:br>
              <a:rPr lang="en-US" sz="1700" dirty="0">
                <a:solidFill>
                  <a:schemeClr val="bg1"/>
                </a:solidFill>
                <a:latin typeface="Baskerville" panose="02020502070401020303" pitchFamily="18" charset="0"/>
                <a:ea typeface="Baskerville" panose="02020502070401020303" pitchFamily="18" charset="0"/>
              </a:rPr>
            </a:br>
            <a:r>
              <a:rPr lang="en-US" sz="1400" dirty="0" err="1">
                <a:solidFill>
                  <a:schemeClr val="bg1"/>
                </a:solidFill>
                <a:latin typeface="+mj-lt"/>
                <a:ea typeface="Baskerville" panose="02020502070401020303" pitchFamily="18" charset="0"/>
              </a:rPr>
              <a:t>Boolers</a:t>
            </a:r>
            <a:endParaRPr lang="en-US" sz="1400" dirty="0">
              <a:solidFill>
                <a:schemeClr val="bg1"/>
              </a:solidFill>
              <a:latin typeface="+mj-lt"/>
            </a:endParaRPr>
          </a:p>
        </p:txBody>
      </p:sp>
      <p:sp>
        <p:nvSpPr>
          <p:cNvPr id="18" name="Content Placeholder 2">
            <a:extLst>
              <a:ext uri="{FF2B5EF4-FFF2-40B4-BE49-F238E27FC236}">
                <a16:creationId xmlns:a16="http://schemas.microsoft.com/office/drawing/2014/main" id="{C6FEAACF-BDCE-ED88-4ED3-772EA7D3D07D}"/>
              </a:ext>
            </a:extLst>
          </p:cNvPr>
          <p:cNvSpPr txBox="1">
            <a:spLocks/>
          </p:cNvSpPr>
          <p:nvPr/>
        </p:nvSpPr>
        <p:spPr>
          <a:xfrm>
            <a:off x="7415818" y="3980150"/>
            <a:ext cx="1673525" cy="591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bg1"/>
                </a:solidFill>
                <a:latin typeface="Baskerville" panose="02020502070401020303" pitchFamily="18" charset="0"/>
                <a:ea typeface="Baskerville" panose="02020502070401020303" pitchFamily="18" charset="0"/>
              </a:rPr>
              <a:t>Gavin O’Neill</a:t>
            </a:r>
            <a:br>
              <a:rPr lang="en-US" sz="1700" dirty="0">
                <a:solidFill>
                  <a:schemeClr val="bg1"/>
                </a:solidFill>
                <a:latin typeface="Baskerville" panose="02020502070401020303" pitchFamily="18" charset="0"/>
                <a:ea typeface="Baskerville" panose="02020502070401020303" pitchFamily="18" charset="0"/>
              </a:rPr>
            </a:br>
            <a:r>
              <a:rPr lang="en-US" sz="1400" dirty="0" err="1">
                <a:solidFill>
                  <a:schemeClr val="bg1"/>
                </a:solidFill>
                <a:latin typeface="+mj-lt"/>
              </a:rPr>
              <a:t>Boolers</a:t>
            </a:r>
            <a:endParaRPr lang="en-US" sz="1400" dirty="0">
              <a:solidFill>
                <a:schemeClr val="bg1"/>
              </a:solidFill>
              <a:latin typeface="+mj-lt"/>
            </a:endParaRPr>
          </a:p>
        </p:txBody>
      </p:sp>
      <p:sp>
        <p:nvSpPr>
          <p:cNvPr id="5" name="Content Placeholder 2">
            <a:extLst>
              <a:ext uri="{FF2B5EF4-FFF2-40B4-BE49-F238E27FC236}">
                <a16:creationId xmlns:a16="http://schemas.microsoft.com/office/drawing/2014/main" id="{84F92308-2A9F-48FE-6F3E-76E42E8A8593}"/>
              </a:ext>
            </a:extLst>
          </p:cNvPr>
          <p:cNvSpPr txBox="1">
            <a:spLocks/>
          </p:cNvSpPr>
          <p:nvPr/>
        </p:nvSpPr>
        <p:spPr>
          <a:xfrm>
            <a:off x="9544480" y="3980150"/>
            <a:ext cx="1673525" cy="591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dirty="0">
                <a:solidFill>
                  <a:schemeClr val="bg1"/>
                </a:solidFill>
                <a:latin typeface="Baskerville" panose="02020502070401020303" pitchFamily="18" charset="0"/>
                <a:ea typeface="Baskerville" panose="02020502070401020303" pitchFamily="18" charset="0"/>
              </a:rPr>
              <a:t>Chris Ball</a:t>
            </a:r>
            <a:br>
              <a:rPr lang="en-US" sz="1700" dirty="0">
                <a:solidFill>
                  <a:schemeClr val="bg1"/>
                </a:solidFill>
                <a:latin typeface="Baskerville" panose="02020502070401020303" pitchFamily="18" charset="0"/>
                <a:ea typeface="Baskerville" panose="02020502070401020303" pitchFamily="18" charset="0"/>
              </a:rPr>
            </a:br>
            <a:r>
              <a:rPr lang="en-US" sz="1400" dirty="0" err="1">
                <a:solidFill>
                  <a:schemeClr val="bg1"/>
                </a:solidFill>
                <a:latin typeface="+mj-lt"/>
              </a:rPr>
              <a:t>Boolers</a:t>
            </a:r>
            <a:endParaRPr lang="en-US" sz="1400" dirty="0">
              <a:solidFill>
                <a:schemeClr val="bg1"/>
              </a:solidFill>
              <a:latin typeface="+mj-lt"/>
            </a:endParaRPr>
          </a:p>
        </p:txBody>
      </p:sp>
      <p:sp>
        <p:nvSpPr>
          <p:cNvPr id="8" name="Content Placeholder 2">
            <a:extLst>
              <a:ext uri="{FF2B5EF4-FFF2-40B4-BE49-F238E27FC236}">
                <a16:creationId xmlns:a16="http://schemas.microsoft.com/office/drawing/2014/main" id="{80F9A81B-77C9-FA7D-0BD1-2CAC0922A8CE}"/>
              </a:ext>
            </a:extLst>
          </p:cNvPr>
          <p:cNvSpPr txBox="1">
            <a:spLocks/>
          </p:cNvSpPr>
          <p:nvPr/>
        </p:nvSpPr>
        <p:spPr>
          <a:xfrm>
            <a:off x="5285748" y="3980150"/>
            <a:ext cx="1673525" cy="5918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700" dirty="0">
                <a:solidFill>
                  <a:schemeClr val="bg1"/>
                </a:solidFill>
                <a:latin typeface="Baskerville" panose="02020502070401020303" pitchFamily="18" charset="0"/>
                <a:ea typeface="Baskerville" panose="02020502070401020303" pitchFamily="18" charset="0"/>
              </a:rPr>
              <a:t>Simon Watts</a:t>
            </a:r>
            <a:br>
              <a:rPr lang="en-US" sz="1700" dirty="0">
                <a:solidFill>
                  <a:schemeClr val="bg1"/>
                </a:solidFill>
                <a:latin typeface="Baskerville" panose="02020502070401020303" pitchFamily="18" charset="0"/>
                <a:ea typeface="Baskerville" panose="02020502070401020303" pitchFamily="18" charset="0"/>
              </a:rPr>
            </a:br>
            <a:r>
              <a:rPr lang="en-US" sz="1400" dirty="0" err="1">
                <a:solidFill>
                  <a:schemeClr val="bg1"/>
                </a:solidFill>
                <a:latin typeface="+mj-lt"/>
              </a:rPr>
              <a:t>Boolers</a:t>
            </a:r>
            <a:endParaRPr lang="en-US" sz="1400" dirty="0">
              <a:solidFill>
                <a:schemeClr val="bg1"/>
              </a:solidFill>
              <a:latin typeface="+mj-lt"/>
            </a:endParaRPr>
          </a:p>
        </p:txBody>
      </p:sp>
    </p:spTree>
    <p:extLst>
      <p:ext uri="{BB962C8B-B14F-4D97-AF65-F5344CB8AC3E}">
        <p14:creationId xmlns:p14="http://schemas.microsoft.com/office/powerpoint/2010/main" val="181624743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42B4BAE9-090E-05CF-43CE-776D40811224}"/>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E5DAEEDA-9969-AC06-C99B-6976C1124208}"/>
              </a:ext>
            </a:extLst>
          </p:cNvPr>
          <p:cNvSpPr txBox="1">
            <a:spLocks/>
          </p:cNvSpPr>
          <p:nvPr/>
        </p:nvSpPr>
        <p:spPr>
          <a:xfrm>
            <a:off x="0" y="-8546"/>
            <a:ext cx="12192000" cy="56060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QUESTIONS</a:t>
            </a:r>
            <a:endParaRPr lang="en-GB" sz="60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endParaRPr>
          </a:p>
        </p:txBody>
      </p:sp>
    </p:spTree>
    <p:extLst>
      <p:ext uri="{BB962C8B-B14F-4D97-AF65-F5344CB8AC3E}">
        <p14:creationId xmlns:p14="http://schemas.microsoft.com/office/powerpoint/2010/main" val="130405365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B7690-5B52-0000-F68D-A7D8EAC59568}"/>
              </a:ext>
            </a:extLst>
          </p:cNvPr>
          <p:cNvSpPr>
            <a:spLocks noGrp="1"/>
          </p:cNvSpPr>
          <p:nvPr>
            <p:ph type="title"/>
          </p:nvPr>
        </p:nvSpPr>
        <p:spPr>
          <a:xfrm>
            <a:off x="655197" y="518400"/>
            <a:ext cx="11241429" cy="720000"/>
          </a:xfrm>
        </p:spPr>
        <p:txBody>
          <a:bodyPr>
            <a:noAutofit/>
          </a:bodyPr>
          <a:lstStyle/>
          <a:p>
            <a:r>
              <a:rPr lang="en-US" sz="4200" dirty="0">
                <a:solidFill>
                  <a:schemeClr val="bg1"/>
                </a:solidFill>
                <a:latin typeface="Baskerville" panose="02020502070401020303" pitchFamily="18" charset="0"/>
                <a:ea typeface="Baskerville" panose="02020502070401020303" pitchFamily="18" charset="0"/>
              </a:rPr>
              <a:t>COMPLIANCE DISCLAIMER SLIDE </a:t>
            </a:r>
            <a:endParaRPr lang="en-GB" sz="4200" dirty="0">
              <a:solidFill>
                <a:schemeClr val="bg1"/>
              </a:solidFill>
              <a:latin typeface="Baskerville" panose="02020502070401020303" pitchFamily="18" charset="0"/>
              <a:ea typeface="Baskerville" panose="02020502070401020303" pitchFamily="18" charset="0"/>
            </a:endParaRPr>
          </a:p>
        </p:txBody>
      </p:sp>
      <p:sp>
        <p:nvSpPr>
          <p:cNvPr id="7" name="Content Placeholder 2">
            <a:extLst>
              <a:ext uri="{FF2B5EF4-FFF2-40B4-BE49-F238E27FC236}">
                <a16:creationId xmlns:a16="http://schemas.microsoft.com/office/drawing/2014/main" id="{C0514DED-19CC-7B4F-2756-5FDEC54B2402}"/>
              </a:ext>
            </a:extLst>
          </p:cNvPr>
          <p:cNvSpPr>
            <a:spLocks noGrp="1"/>
          </p:cNvSpPr>
          <p:nvPr>
            <p:ph idx="1"/>
          </p:nvPr>
        </p:nvSpPr>
        <p:spPr>
          <a:xfrm>
            <a:off x="655199" y="1610156"/>
            <a:ext cx="10864355" cy="4085042"/>
          </a:xfrm>
        </p:spPr>
        <p:txBody>
          <a:bodyPr>
            <a:normAutofit/>
          </a:bodyPr>
          <a:lstStyle/>
          <a:p>
            <a:pPr>
              <a:lnSpc>
                <a:spcPts val="1900"/>
              </a:lnSpc>
              <a:spcAft>
                <a:spcPts val="800"/>
              </a:spcAft>
            </a:pPr>
            <a:r>
              <a:rPr lang="en-GB" sz="1800" kern="100" dirty="0">
                <a:solidFill>
                  <a:schemeClr val="bg1"/>
                </a:solidFill>
                <a:effectLst/>
                <a:ea typeface="Aptos" panose="020B0004020202020204" pitchFamily="34" charset="0"/>
                <a:cs typeface="Times New Roman" panose="02020603050405020304" pitchFamily="18" charset="0"/>
              </a:rPr>
              <a:t>David </a:t>
            </a:r>
            <a:r>
              <a:rPr lang="en-GB" sz="1800" kern="100" dirty="0" err="1">
                <a:solidFill>
                  <a:schemeClr val="bg1"/>
                </a:solidFill>
                <a:effectLst/>
                <a:ea typeface="Aptos" panose="020B0004020202020204" pitchFamily="34" charset="0"/>
                <a:cs typeface="Times New Roman" panose="02020603050405020304" pitchFamily="18" charset="0"/>
              </a:rPr>
              <a:t>Booler</a:t>
            </a:r>
            <a:r>
              <a:rPr lang="en-GB" sz="1800" kern="100" dirty="0">
                <a:solidFill>
                  <a:schemeClr val="bg1"/>
                </a:solidFill>
                <a:effectLst/>
                <a:ea typeface="Aptos" panose="020B0004020202020204" pitchFamily="34" charset="0"/>
                <a:cs typeface="Times New Roman" panose="02020603050405020304" pitchFamily="18" charset="0"/>
              </a:rPr>
              <a:t> and Co trading as </a:t>
            </a:r>
            <a:r>
              <a:rPr lang="en-GB" sz="1800" kern="100" dirty="0" err="1">
                <a:solidFill>
                  <a:schemeClr val="bg1"/>
                </a:solidFill>
                <a:effectLst/>
                <a:ea typeface="Aptos" panose="020B0004020202020204" pitchFamily="34" charset="0"/>
                <a:cs typeface="Times New Roman" panose="02020603050405020304" pitchFamily="18" charset="0"/>
              </a:rPr>
              <a:t>Boolers</a:t>
            </a:r>
            <a:r>
              <a:rPr lang="en-GB" sz="1800" kern="100" dirty="0">
                <a:solidFill>
                  <a:schemeClr val="bg1"/>
                </a:solidFill>
                <a:effectLst/>
                <a:ea typeface="Aptos" panose="020B0004020202020204" pitchFamily="34" charset="0"/>
                <a:cs typeface="Times New Roman" panose="02020603050405020304" pitchFamily="18" charset="0"/>
              </a:rPr>
              <a:t> and </a:t>
            </a:r>
            <a:r>
              <a:rPr lang="en-GB" sz="1800" kern="100" dirty="0" err="1">
                <a:solidFill>
                  <a:schemeClr val="bg1"/>
                </a:solidFill>
                <a:effectLst/>
                <a:ea typeface="Aptos" panose="020B0004020202020204" pitchFamily="34" charset="0"/>
                <a:cs typeface="Times New Roman" panose="02020603050405020304" pitchFamily="18" charset="0"/>
              </a:rPr>
              <a:t>Boolers</a:t>
            </a:r>
            <a:r>
              <a:rPr lang="en-GB" sz="1800" kern="100" dirty="0">
                <a:solidFill>
                  <a:schemeClr val="bg1"/>
                </a:solidFill>
                <a:effectLst/>
                <a:ea typeface="Aptos" panose="020B0004020202020204" pitchFamily="34" charset="0"/>
                <a:cs typeface="Times New Roman" panose="02020603050405020304" pitchFamily="18" charset="0"/>
              </a:rPr>
              <a:t> Pensions and Investments is authorised and regulated </a:t>
            </a:r>
            <a:br>
              <a:rPr lang="en-GB" sz="1800" kern="100" dirty="0">
                <a:solidFill>
                  <a:schemeClr val="bg1"/>
                </a:solidFill>
                <a:effectLst/>
                <a:ea typeface="Aptos" panose="020B0004020202020204" pitchFamily="34" charset="0"/>
                <a:cs typeface="Times New Roman" panose="02020603050405020304" pitchFamily="18" charset="0"/>
              </a:rPr>
            </a:br>
            <a:r>
              <a:rPr lang="en-GB" sz="1800" kern="100" dirty="0">
                <a:solidFill>
                  <a:schemeClr val="bg1"/>
                </a:solidFill>
                <a:effectLst/>
                <a:ea typeface="Aptos" panose="020B0004020202020204" pitchFamily="34" charset="0"/>
                <a:cs typeface="Times New Roman" panose="02020603050405020304" pitchFamily="18" charset="0"/>
              </a:rPr>
              <a:t>by the Financial Conduct Authority. Firm reference number 146287.</a:t>
            </a:r>
          </a:p>
          <a:p>
            <a:pPr>
              <a:lnSpc>
                <a:spcPts val="1900"/>
              </a:lnSpc>
              <a:spcAft>
                <a:spcPts val="800"/>
              </a:spcAft>
            </a:pPr>
            <a:r>
              <a:rPr lang="en-GB" sz="1800" kern="100" dirty="0">
                <a:solidFill>
                  <a:schemeClr val="bg1"/>
                </a:solidFill>
                <a:effectLst/>
                <a:ea typeface="Aptos" panose="020B0004020202020204" pitchFamily="34" charset="0"/>
                <a:cs typeface="Times New Roman" panose="02020603050405020304" pitchFamily="18" charset="0"/>
              </a:rPr>
              <a:t>Past performance is not indicative of future performance, and the value of your investment, as well as any income, may go down as well as up. You may get back less than you invested.</a:t>
            </a:r>
          </a:p>
          <a:p>
            <a:pPr>
              <a:lnSpc>
                <a:spcPts val="1900"/>
              </a:lnSpc>
              <a:spcAft>
                <a:spcPts val="800"/>
              </a:spcAft>
            </a:pPr>
            <a:r>
              <a:rPr lang="en-GB" sz="1800" kern="100" dirty="0">
                <a:solidFill>
                  <a:schemeClr val="bg1"/>
                </a:solidFill>
                <a:effectLst/>
                <a:ea typeface="Aptos" panose="020B0004020202020204" pitchFamily="34" charset="0"/>
                <a:cs typeface="Times New Roman" panose="02020603050405020304" pitchFamily="18" charset="0"/>
              </a:rPr>
              <a:t>This presentation does not constitute nor is to be construed as advice.  If advice is required, please contact us.</a:t>
            </a:r>
          </a:p>
          <a:p>
            <a:pPr>
              <a:lnSpc>
                <a:spcPts val="1900"/>
              </a:lnSpc>
              <a:spcAft>
                <a:spcPts val="800"/>
              </a:spcAft>
            </a:pPr>
            <a:r>
              <a:rPr lang="en-GB" sz="1800" kern="100" dirty="0">
                <a:solidFill>
                  <a:schemeClr val="bg1"/>
                </a:solidFill>
                <a:effectLst/>
                <a:ea typeface="Aptos" panose="020B0004020202020204" pitchFamily="34" charset="0"/>
                <a:cs typeface="Times New Roman" panose="02020603050405020304" pitchFamily="18" charset="0"/>
              </a:rPr>
              <a:t>The content of this presentation is based on our understanding and interpretation of current legislation and taxation which may be subject to change. </a:t>
            </a:r>
          </a:p>
          <a:p>
            <a:pPr>
              <a:lnSpc>
                <a:spcPts val="1900"/>
              </a:lnSpc>
              <a:spcAft>
                <a:spcPts val="800"/>
              </a:spcAft>
            </a:pPr>
            <a:r>
              <a:rPr lang="en-GB" sz="1800" kern="100" dirty="0">
                <a:solidFill>
                  <a:schemeClr val="bg1"/>
                </a:solidFill>
                <a:effectLst/>
                <a:ea typeface="Aptos" panose="020B0004020202020204" pitchFamily="34" charset="0"/>
                <a:cs typeface="Times New Roman" panose="02020603050405020304" pitchFamily="18" charset="0"/>
              </a:rPr>
              <a:t>We have taken all reasonable steps to ensure that the content is up to date for the purpose of this presentation.</a:t>
            </a:r>
          </a:p>
          <a:p>
            <a:pPr>
              <a:lnSpc>
                <a:spcPts val="1900"/>
              </a:lnSpc>
              <a:spcAft>
                <a:spcPts val="800"/>
              </a:spcAft>
            </a:pPr>
            <a:r>
              <a:rPr lang="en-GB" sz="1800" kern="100" dirty="0">
                <a:solidFill>
                  <a:schemeClr val="bg1"/>
                </a:solidFill>
                <a:effectLst/>
                <a:ea typeface="Aptos" panose="020B0004020202020204" pitchFamily="34" charset="0"/>
                <a:cs typeface="Times New Roman" panose="02020603050405020304" pitchFamily="18" charset="0"/>
              </a:rPr>
              <a:t>If you require clarification on any point, please contact us directly.</a:t>
            </a:r>
            <a:endParaRPr lang="en-GB" dirty="0">
              <a:solidFill>
                <a:schemeClr val="bg1"/>
              </a:solidFill>
            </a:endParaRPr>
          </a:p>
        </p:txBody>
      </p:sp>
    </p:spTree>
    <p:extLst>
      <p:ext uri="{BB962C8B-B14F-4D97-AF65-F5344CB8AC3E}">
        <p14:creationId xmlns:p14="http://schemas.microsoft.com/office/powerpoint/2010/main" val="36450804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8C83C5C-AC09-818D-B22C-4E13D31FF00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9C68FC4-BA35-5F54-88F9-D37E4C97F5B2}"/>
              </a:ext>
            </a:extLst>
          </p:cNvPr>
          <p:cNvSpPr txBox="1">
            <a:spLocks/>
          </p:cNvSpPr>
          <p:nvPr/>
        </p:nvSpPr>
        <p:spPr>
          <a:xfrm>
            <a:off x="655200" y="51840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BOOLERS INVESTMENT FUNDS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231B83BE-DB4E-AC65-7A57-ADDF26160221}"/>
              </a:ext>
            </a:extLst>
          </p:cNvPr>
          <p:cNvSpPr txBox="1"/>
          <p:nvPr/>
        </p:nvSpPr>
        <p:spPr>
          <a:xfrm>
            <a:off x="655199" y="1142670"/>
            <a:ext cx="5847200" cy="419730"/>
          </a:xfrm>
          <a:prstGeom prst="rect">
            <a:avLst/>
          </a:prstGeom>
          <a:noFill/>
        </p:spPr>
        <p:txBody>
          <a:bodyPr wrap="square" rtlCol="0">
            <a:spAutoFit/>
          </a:bodyPr>
          <a:lstStyle/>
          <a:p>
            <a:pPr>
              <a:lnSpc>
                <a:spcPts val="2660"/>
              </a:lnSpc>
            </a:pPr>
            <a:r>
              <a:rPr lang="en-GB" sz="2000" dirty="0">
                <a:solidFill>
                  <a:srgbClr val="511655"/>
                </a:solidFill>
              </a:rPr>
              <a:t>Since Launch</a:t>
            </a:r>
            <a:endParaRPr lang="en-GB" sz="2000" dirty="0"/>
          </a:p>
        </p:txBody>
      </p:sp>
      <p:sp>
        <p:nvSpPr>
          <p:cNvPr id="10" name="TextBox 9">
            <a:extLst>
              <a:ext uri="{FF2B5EF4-FFF2-40B4-BE49-F238E27FC236}">
                <a16:creationId xmlns:a16="http://schemas.microsoft.com/office/drawing/2014/main" id="{B5E32143-6AE9-71B3-FE3E-9C7F0352E212}"/>
              </a:ext>
            </a:extLst>
          </p:cNvPr>
          <p:cNvSpPr txBox="1"/>
          <p:nvPr/>
        </p:nvSpPr>
        <p:spPr>
          <a:xfrm>
            <a:off x="5251450" y="7099300"/>
            <a:ext cx="184731" cy="369332"/>
          </a:xfrm>
          <a:prstGeom prst="rect">
            <a:avLst/>
          </a:prstGeom>
          <a:noFill/>
        </p:spPr>
        <p:txBody>
          <a:bodyPr wrap="none" rtlCol="0">
            <a:spAutoFit/>
          </a:bodyPr>
          <a:lstStyle/>
          <a:p>
            <a:endParaRPr lang="en-US" dirty="0"/>
          </a:p>
        </p:txBody>
      </p:sp>
      <p:grpSp>
        <p:nvGrpSpPr>
          <p:cNvPr id="6" name="Group 5">
            <a:extLst>
              <a:ext uri="{FF2B5EF4-FFF2-40B4-BE49-F238E27FC236}">
                <a16:creationId xmlns:a16="http://schemas.microsoft.com/office/drawing/2014/main" id="{B4D1DFB3-16AB-4C2E-2E9F-1E95609D95FE}"/>
              </a:ext>
            </a:extLst>
          </p:cNvPr>
          <p:cNvGrpSpPr/>
          <p:nvPr/>
        </p:nvGrpSpPr>
        <p:grpSpPr>
          <a:xfrm>
            <a:off x="2490789" y="1562400"/>
            <a:ext cx="6417213" cy="3669999"/>
            <a:chOff x="2490789" y="1562400"/>
            <a:chExt cx="6417213" cy="3669999"/>
          </a:xfrm>
        </p:grpSpPr>
        <p:pic>
          <p:nvPicPr>
            <p:cNvPr id="7" name="Picture 6" descr="A white background with black text&#10;&#10;AI-generated content may be incorrect.">
              <a:extLst>
                <a:ext uri="{FF2B5EF4-FFF2-40B4-BE49-F238E27FC236}">
                  <a16:creationId xmlns:a16="http://schemas.microsoft.com/office/drawing/2014/main" id="{89A308F0-2A1D-67E6-D546-CB5AC2D37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0789" y="1562400"/>
              <a:ext cx="6417213" cy="3669999"/>
            </a:xfrm>
            <a:prstGeom prst="rect">
              <a:avLst/>
            </a:prstGeom>
          </p:spPr>
        </p:pic>
        <p:pic>
          <p:nvPicPr>
            <p:cNvPr id="2" name="Picture 2">
              <a:extLst>
                <a:ext uri="{FF2B5EF4-FFF2-40B4-BE49-F238E27FC236}">
                  <a16:creationId xmlns:a16="http://schemas.microsoft.com/office/drawing/2014/main" id="{3EDD6EE9-C3EE-86A3-2347-9E627D7045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9" b="5210"/>
            <a:stretch>
              <a:fillRect/>
            </a:stretch>
          </p:blipFill>
          <p:spPr bwMode="auto">
            <a:xfrm>
              <a:off x="2583821" y="1647349"/>
              <a:ext cx="6194750" cy="357347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710826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78C83C5C-AC09-818D-B22C-4E13D31FF00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79C68FC4-BA35-5F54-88F9-D37E4C97F5B2}"/>
              </a:ext>
            </a:extLst>
          </p:cNvPr>
          <p:cNvSpPr txBox="1">
            <a:spLocks/>
          </p:cNvSpPr>
          <p:nvPr/>
        </p:nvSpPr>
        <p:spPr>
          <a:xfrm>
            <a:off x="655200" y="814280"/>
            <a:ext cx="11517413"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rPr>
              <a:t>PERFORMANCE OF BOOLERS INVESTMENT FUNDS</a:t>
            </a:r>
            <a:endParaRPr lang="en-GB" sz="4200" dirty="0">
              <a:solidFill>
                <a:srgbClr val="521555"/>
              </a:solidFill>
              <a:latin typeface="Baskerville" panose="02020502070401020303" pitchFamily="18" charset="0"/>
              <a:ea typeface="Baskerville" panose="02020502070401020303" pitchFamily="18" charset="0"/>
              <a:cs typeface="Times New Roman" panose="02020603050405020304" pitchFamily="18" charset="0"/>
            </a:endParaRPr>
          </a:p>
        </p:txBody>
      </p:sp>
      <p:pic>
        <p:nvPicPr>
          <p:cNvPr id="7" name="Picture 6" descr="A white background with black text&#10;&#10;AI-generated content may be incorrect.">
            <a:extLst>
              <a:ext uri="{FF2B5EF4-FFF2-40B4-BE49-F238E27FC236}">
                <a16:creationId xmlns:a16="http://schemas.microsoft.com/office/drawing/2014/main" id="{89A308F0-2A1D-67E6-D546-CB5AC2D377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0538" y="2037403"/>
            <a:ext cx="7150922" cy="3391565"/>
          </a:xfrm>
          <a:prstGeom prst="rect">
            <a:avLst/>
          </a:prstGeom>
        </p:spPr>
      </p:pic>
      <p:sp>
        <p:nvSpPr>
          <p:cNvPr id="10" name="TextBox 9">
            <a:extLst>
              <a:ext uri="{FF2B5EF4-FFF2-40B4-BE49-F238E27FC236}">
                <a16:creationId xmlns:a16="http://schemas.microsoft.com/office/drawing/2014/main" id="{B5E32143-6AE9-71B3-FE3E-9C7F0352E212}"/>
              </a:ext>
            </a:extLst>
          </p:cNvPr>
          <p:cNvSpPr txBox="1"/>
          <p:nvPr/>
        </p:nvSpPr>
        <p:spPr>
          <a:xfrm>
            <a:off x="5251450" y="7099300"/>
            <a:ext cx="184731" cy="369332"/>
          </a:xfrm>
          <a:prstGeom prst="rect">
            <a:avLst/>
          </a:prstGeom>
          <a:noFill/>
        </p:spPr>
        <p:txBody>
          <a:bodyPr wrap="none" rtlCol="0">
            <a:spAutoFit/>
          </a:bodyPr>
          <a:lstStyle/>
          <a:p>
            <a:endParaRPr lang="en-US" dirty="0"/>
          </a:p>
        </p:txBody>
      </p:sp>
      <p:graphicFrame>
        <p:nvGraphicFramePr>
          <p:cNvPr id="6" name="Content Placeholder 9">
            <a:extLst>
              <a:ext uri="{FF2B5EF4-FFF2-40B4-BE49-F238E27FC236}">
                <a16:creationId xmlns:a16="http://schemas.microsoft.com/office/drawing/2014/main" id="{A4B83FD0-292F-A477-A9DF-D58E4FE70770}"/>
              </a:ext>
            </a:extLst>
          </p:cNvPr>
          <p:cNvGraphicFramePr>
            <a:graphicFrameLocks noGrp="1"/>
          </p:cNvGraphicFramePr>
          <p:nvPr>
            <p:ph idx="1"/>
            <p:extLst>
              <p:ext uri="{D42A27DB-BD31-4B8C-83A1-F6EECF244321}">
                <p14:modId xmlns:p14="http://schemas.microsoft.com/office/powerpoint/2010/main" val="554537512"/>
              </p:ext>
            </p:extLst>
          </p:nvPr>
        </p:nvGraphicFramePr>
        <p:xfrm>
          <a:off x="2730178" y="2282400"/>
          <a:ext cx="6731643" cy="2901572"/>
        </p:xfrm>
        <a:graphic>
          <a:graphicData uri="http://schemas.openxmlformats.org/drawingml/2006/table">
            <a:tbl>
              <a:tblPr firstRow="1" firstCol="1" bandRow="1"/>
              <a:tblGrid>
                <a:gridCol w="3772041">
                  <a:extLst>
                    <a:ext uri="{9D8B030D-6E8A-4147-A177-3AD203B41FA5}">
                      <a16:colId xmlns:a16="http://schemas.microsoft.com/office/drawing/2014/main" val="229471327"/>
                    </a:ext>
                  </a:extLst>
                </a:gridCol>
                <a:gridCol w="1508817">
                  <a:extLst>
                    <a:ext uri="{9D8B030D-6E8A-4147-A177-3AD203B41FA5}">
                      <a16:colId xmlns:a16="http://schemas.microsoft.com/office/drawing/2014/main" val="594696871"/>
                    </a:ext>
                  </a:extLst>
                </a:gridCol>
                <a:gridCol w="1450785">
                  <a:extLst>
                    <a:ext uri="{9D8B030D-6E8A-4147-A177-3AD203B41FA5}">
                      <a16:colId xmlns:a16="http://schemas.microsoft.com/office/drawing/2014/main" val="2739814958"/>
                    </a:ext>
                  </a:extLst>
                </a:gridCol>
              </a:tblGrid>
              <a:tr h="719528">
                <a:tc>
                  <a:txBody>
                    <a:bodyPr/>
                    <a:lstStyle/>
                    <a:p>
                      <a:pPr algn="ctr">
                        <a:lnSpc>
                          <a:spcPct val="107000"/>
                        </a:lnSpc>
                        <a:spcAft>
                          <a:spcPts val="800"/>
                        </a:spcAft>
                        <a:buNone/>
                      </a:pPr>
                      <a:r>
                        <a:rPr lang="en-GB" sz="1800" b="0" dirty="0">
                          <a:solidFill>
                            <a:schemeClr val="bg1"/>
                          </a:solidFill>
                          <a:effectLst/>
                          <a:latin typeface="Baskerville" panose="02020502070401020303" pitchFamily="18" charset="0"/>
                          <a:ea typeface="Baskerville" panose="02020502070401020303" pitchFamily="18" charset="0"/>
                          <a:cs typeface="Arial" panose="020B0604020202020204" pitchFamily="34" charset="0"/>
                        </a:rPr>
                        <a:t>Portfolio</a:t>
                      </a:r>
                      <a:endParaRPr lang="en-GB" sz="1800" b="0" dirty="0">
                        <a:solidFill>
                          <a:schemeClr val="bg1"/>
                        </a:solidFill>
                        <a:effectLst/>
                        <a:latin typeface="Baskerville" panose="02020502070401020303" pitchFamily="18" charset="0"/>
                        <a:ea typeface="Baskerville" panose="02020502070401020303" pitchFamily="18" charset="0"/>
                        <a:cs typeface="Times New Roman" panose="02020603050405020304" pitchFamily="18"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11655"/>
                    </a:solidFill>
                  </a:tcPr>
                </a:tc>
                <a:tc>
                  <a:txBody>
                    <a:bodyPr/>
                    <a:lstStyle/>
                    <a:p>
                      <a:pPr algn="ctr">
                        <a:lnSpc>
                          <a:spcPct val="107000"/>
                        </a:lnSpc>
                        <a:spcAft>
                          <a:spcPts val="800"/>
                        </a:spcAft>
                        <a:buNone/>
                      </a:pPr>
                      <a:r>
                        <a:rPr lang="en-GB" sz="1800" b="0" dirty="0">
                          <a:solidFill>
                            <a:schemeClr val="bg1"/>
                          </a:solidFill>
                          <a:effectLst/>
                          <a:latin typeface="Baskerville" panose="02020502070401020303" pitchFamily="18" charset="0"/>
                          <a:ea typeface="Baskerville" panose="02020502070401020303" pitchFamily="18" charset="0"/>
                          <a:cs typeface="Calibri" panose="020F0502020204030204" pitchFamily="34" charset="0"/>
                        </a:rPr>
                        <a:t>1 Year to 31/12/2025</a:t>
                      </a:r>
                      <a:endParaRPr lang="en-GB" sz="1800" b="0" dirty="0">
                        <a:solidFill>
                          <a:schemeClr val="bg1"/>
                        </a:solidFill>
                        <a:effectLst/>
                        <a:latin typeface="Baskerville" panose="02020502070401020303" pitchFamily="18" charset="0"/>
                        <a:ea typeface="Baskerville" panose="02020502070401020303" pitchFamily="18" charset="0"/>
                        <a:cs typeface="Times New Roman" panose="02020603050405020304" pitchFamily="18"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11655"/>
                    </a:solidFill>
                  </a:tcPr>
                </a:tc>
                <a:tc>
                  <a:txBody>
                    <a:bodyPr/>
                    <a:lstStyle/>
                    <a:p>
                      <a:pPr algn="ctr">
                        <a:lnSpc>
                          <a:spcPct val="107000"/>
                        </a:lnSpc>
                        <a:spcAft>
                          <a:spcPts val="800"/>
                        </a:spcAft>
                        <a:buNone/>
                      </a:pPr>
                      <a:r>
                        <a:rPr lang="en-GB" sz="1800" b="0" dirty="0">
                          <a:solidFill>
                            <a:schemeClr val="bg1"/>
                          </a:solidFill>
                          <a:effectLst/>
                          <a:latin typeface="Baskerville" panose="02020502070401020303" pitchFamily="18" charset="0"/>
                          <a:ea typeface="Baskerville" panose="02020502070401020303" pitchFamily="18" charset="0"/>
                          <a:cs typeface="Calibri" panose="020F0502020204030204" pitchFamily="34" charset="0"/>
                        </a:rPr>
                        <a:t>5 Years to 31/12/2025</a:t>
                      </a:r>
                      <a:endParaRPr lang="en-GB" sz="1800" b="0" dirty="0">
                        <a:solidFill>
                          <a:schemeClr val="bg1"/>
                        </a:solidFill>
                        <a:effectLst/>
                        <a:latin typeface="Baskerville" panose="02020502070401020303" pitchFamily="18" charset="0"/>
                        <a:ea typeface="Baskerville" panose="02020502070401020303" pitchFamily="18" charset="0"/>
                        <a:cs typeface="Times New Roman" panose="02020603050405020304" pitchFamily="18"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11655"/>
                    </a:solidFill>
                  </a:tcPr>
                </a:tc>
                <a:extLst>
                  <a:ext uri="{0D108BD9-81ED-4DB2-BD59-A6C34878D82A}">
                    <a16:rowId xmlns:a16="http://schemas.microsoft.com/office/drawing/2014/main" val="2205685705"/>
                  </a:ext>
                </a:extLst>
              </a:tr>
              <a:tr h="360383">
                <a:tc>
                  <a:txBody>
                    <a:bodyPr/>
                    <a:lstStyle/>
                    <a:p>
                      <a:pPr algn="ctr">
                        <a:lnSpc>
                          <a:spcPct val="107000"/>
                        </a:lnSpc>
                        <a:spcAft>
                          <a:spcPts val="800"/>
                        </a:spcAft>
                        <a:buNone/>
                      </a:pP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Boolers Adventurous Fund</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A3B9"/>
                    </a:solidFill>
                  </a:tcPr>
                </a:tc>
                <a:tc>
                  <a:txBody>
                    <a:bodyPr/>
                    <a:lstStyle/>
                    <a:p>
                      <a:pPr algn="ctr">
                        <a:lnSpc>
                          <a:spcPct val="107000"/>
                        </a:lnSpc>
                        <a:spcAft>
                          <a:spcPts val="800"/>
                        </a:spcAft>
                        <a:buNone/>
                      </a:pP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10.56%</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A3B9"/>
                    </a:solidFill>
                  </a:tcPr>
                </a:tc>
                <a:tc>
                  <a:txBody>
                    <a:bodyPr/>
                    <a:lstStyle/>
                    <a:p>
                      <a:pPr algn="ctr">
                        <a:lnSpc>
                          <a:spcPct val="107000"/>
                        </a:lnSpc>
                        <a:spcAft>
                          <a:spcPts val="800"/>
                        </a:spcAft>
                        <a:buNone/>
                      </a:pP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37.86%</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A3B9"/>
                    </a:solidFill>
                  </a:tcPr>
                </a:tc>
                <a:extLst>
                  <a:ext uri="{0D108BD9-81ED-4DB2-BD59-A6C34878D82A}">
                    <a16:rowId xmlns:a16="http://schemas.microsoft.com/office/drawing/2014/main" val="507605660"/>
                  </a:ext>
                </a:extLst>
              </a:tr>
              <a:tr h="360383">
                <a:tc>
                  <a:txBody>
                    <a:bodyPr/>
                    <a:lstStyle/>
                    <a:p>
                      <a:pPr algn="ctr">
                        <a:lnSpc>
                          <a:spcPct val="107000"/>
                        </a:lnSpc>
                        <a:spcAft>
                          <a:spcPts val="800"/>
                        </a:spcAft>
                        <a:buNone/>
                      </a:pP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IA Flexible Investment Sector</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4DB"/>
                    </a:solidFill>
                  </a:tcPr>
                </a:tc>
                <a:tc>
                  <a:txBody>
                    <a:bodyPr/>
                    <a:lstStyle/>
                    <a:p>
                      <a:pPr algn="ctr">
                        <a:lnSpc>
                          <a:spcPct val="107000"/>
                        </a:lnSpc>
                        <a:spcAft>
                          <a:spcPts val="800"/>
                        </a:spcAft>
                        <a:buNone/>
                      </a:pP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12.05%</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4DB"/>
                    </a:solidFill>
                  </a:tcPr>
                </a:tc>
                <a:tc>
                  <a:txBody>
                    <a:bodyPr/>
                    <a:lstStyle/>
                    <a:p>
                      <a:pPr algn="ctr">
                        <a:lnSpc>
                          <a:spcPct val="107000"/>
                        </a:lnSpc>
                        <a:spcAft>
                          <a:spcPts val="800"/>
                        </a:spcAft>
                        <a:buNone/>
                      </a:pP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32.99%</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4DB"/>
                    </a:solidFill>
                  </a:tcPr>
                </a:tc>
                <a:extLst>
                  <a:ext uri="{0D108BD9-81ED-4DB2-BD59-A6C34878D82A}">
                    <a16:rowId xmlns:a16="http://schemas.microsoft.com/office/drawing/2014/main" val="4245010925"/>
                  </a:ext>
                </a:extLst>
              </a:tr>
              <a:tr h="360383">
                <a:tc>
                  <a:txBody>
                    <a:bodyPr/>
                    <a:lstStyle/>
                    <a:p>
                      <a:pPr algn="ctr">
                        <a:lnSpc>
                          <a:spcPct val="107000"/>
                        </a:lnSpc>
                        <a:spcAft>
                          <a:spcPts val="800"/>
                        </a:spcAft>
                        <a:buNone/>
                      </a:pPr>
                      <a:r>
                        <a:rPr lang="en-GB" sz="1800" dirty="0" err="1">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Boolers</a:t>
                      </a: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 Balanced Fund</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A3B9"/>
                    </a:solidFill>
                  </a:tcPr>
                </a:tc>
                <a:tc>
                  <a:txBody>
                    <a:bodyPr/>
                    <a:lstStyle/>
                    <a:p>
                      <a:pPr algn="ctr">
                        <a:lnSpc>
                          <a:spcPct val="107000"/>
                        </a:lnSpc>
                        <a:spcAft>
                          <a:spcPts val="800"/>
                        </a:spcAft>
                        <a:buNone/>
                      </a:pPr>
                      <a:r>
                        <a:rPr lang="en-GB"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9.99%</a:t>
                      </a:r>
                      <a:endParaRPr lang="en-GB" sz="1800" dirty="0">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A3B9"/>
                    </a:solidFill>
                  </a:tcPr>
                </a:tc>
                <a:tc>
                  <a:txBody>
                    <a:bodyPr/>
                    <a:lstStyle/>
                    <a:p>
                      <a:pPr algn="ctr">
                        <a:lnSpc>
                          <a:spcPct val="107000"/>
                        </a:lnSpc>
                        <a:spcAft>
                          <a:spcPts val="800"/>
                        </a:spcAft>
                        <a:buNone/>
                      </a:pP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34.19%</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A3B9"/>
                    </a:solidFill>
                  </a:tcPr>
                </a:tc>
                <a:extLst>
                  <a:ext uri="{0D108BD9-81ED-4DB2-BD59-A6C34878D82A}">
                    <a16:rowId xmlns:a16="http://schemas.microsoft.com/office/drawing/2014/main" val="221726047"/>
                  </a:ext>
                </a:extLst>
              </a:tr>
              <a:tr h="360383">
                <a:tc>
                  <a:txBody>
                    <a:bodyPr/>
                    <a:lstStyle/>
                    <a:p>
                      <a:pPr algn="ctr">
                        <a:lnSpc>
                          <a:spcPct val="107000"/>
                        </a:lnSpc>
                        <a:spcAft>
                          <a:spcPts val="800"/>
                        </a:spcAft>
                        <a:buNone/>
                      </a:pP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IA Mixed Asset 40-85% Shares Sector</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4DB"/>
                    </a:solidFill>
                  </a:tcPr>
                </a:tc>
                <a:tc>
                  <a:txBody>
                    <a:bodyPr/>
                    <a:lstStyle/>
                    <a:p>
                      <a:pPr algn="ctr">
                        <a:lnSpc>
                          <a:spcPct val="107000"/>
                        </a:lnSpc>
                        <a:spcAft>
                          <a:spcPts val="800"/>
                        </a:spcAft>
                        <a:buNone/>
                      </a:pP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11.59%</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4DB"/>
                    </a:solidFill>
                  </a:tcPr>
                </a:tc>
                <a:tc>
                  <a:txBody>
                    <a:bodyPr/>
                    <a:lstStyle/>
                    <a:p>
                      <a:pPr algn="ctr">
                        <a:lnSpc>
                          <a:spcPct val="107000"/>
                        </a:lnSpc>
                        <a:spcAft>
                          <a:spcPts val="800"/>
                        </a:spcAft>
                        <a:buNone/>
                      </a:pP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31.17%</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4DB"/>
                    </a:solidFill>
                  </a:tcPr>
                </a:tc>
                <a:extLst>
                  <a:ext uri="{0D108BD9-81ED-4DB2-BD59-A6C34878D82A}">
                    <a16:rowId xmlns:a16="http://schemas.microsoft.com/office/drawing/2014/main" val="1698309408"/>
                  </a:ext>
                </a:extLst>
              </a:tr>
              <a:tr h="370256">
                <a:tc>
                  <a:txBody>
                    <a:bodyPr/>
                    <a:lstStyle/>
                    <a:p>
                      <a:pPr algn="ctr">
                        <a:lnSpc>
                          <a:spcPct val="107000"/>
                        </a:lnSpc>
                        <a:spcAft>
                          <a:spcPts val="800"/>
                        </a:spcAft>
                        <a:buNone/>
                      </a:pPr>
                      <a:r>
                        <a:rPr lang="en-GB" sz="1800" dirty="0" err="1">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Boolers</a:t>
                      </a: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 Cautious Fund</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A3B9"/>
                    </a:solidFill>
                  </a:tcPr>
                </a:tc>
                <a:tc>
                  <a:txBody>
                    <a:bodyPr/>
                    <a:lstStyle/>
                    <a:p>
                      <a:pPr algn="ctr">
                        <a:lnSpc>
                          <a:spcPct val="107000"/>
                        </a:lnSpc>
                        <a:spcAft>
                          <a:spcPts val="800"/>
                        </a:spcAft>
                        <a:buNone/>
                      </a:pP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8.80%</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A3B9"/>
                    </a:solidFill>
                  </a:tcPr>
                </a:tc>
                <a:tc>
                  <a:txBody>
                    <a:bodyPr/>
                    <a:lstStyle/>
                    <a:p>
                      <a:pPr algn="ctr">
                        <a:lnSpc>
                          <a:spcPct val="107000"/>
                        </a:lnSpc>
                        <a:spcAft>
                          <a:spcPts val="800"/>
                        </a:spcAft>
                        <a:buNone/>
                      </a:pP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28.46%</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8A3B9"/>
                    </a:solidFill>
                  </a:tcPr>
                </a:tc>
                <a:extLst>
                  <a:ext uri="{0D108BD9-81ED-4DB2-BD59-A6C34878D82A}">
                    <a16:rowId xmlns:a16="http://schemas.microsoft.com/office/drawing/2014/main" val="507453195"/>
                  </a:ext>
                </a:extLst>
              </a:tr>
              <a:tr h="370256">
                <a:tc>
                  <a:txBody>
                    <a:bodyPr/>
                    <a:lstStyle/>
                    <a:p>
                      <a:pPr algn="ctr">
                        <a:lnSpc>
                          <a:spcPct val="107000"/>
                        </a:lnSpc>
                        <a:spcAft>
                          <a:spcPts val="800"/>
                        </a:spcAft>
                        <a:buNone/>
                      </a:pP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IA Mixed Asset 20-60% Shares Sector</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4DB"/>
                    </a:solidFill>
                  </a:tcPr>
                </a:tc>
                <a:tc>
                  <a:txBody>
                    <a:bodyPr/>
                    <a:lstStyle/>
                    <a:p>
                      <a:pPr algn="ctr">
                        <a:lnSpc>
                          <a:spcPct val="107000"/>
                        </a:lnSpc>
                        <a:spcAft>
                          <a:spcPts val="800"/>
                        </a:spcAft>
                        <a:buNone/>
                      </a:pP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10.18%</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4DB"/>
                    </a:solidFill>
                  </a:tcPr>
                </a:tc>
                <a:tc>
                  <a:txBody>
                    <a:bodyPr/>
                    <a:lstStyle/>
                    <a:p>
                      <a:pPr algn="ctr">
                        <a:lnSpc>
                          <a:spcPct val="107000"/>
                        </a:lnSpc>
                        <a:spcAft>
                          <a:spcPts val="800"/>
                        </a:spcAft>
                        <a:buNone/>
                      </a:pPr>
                      <a:r>
                        <a:rPr lang="en-GB" sz="1800" dirty="0">
                          <a:solidFill>
                            <a:srgbClr val="511655"/>
                          </a:solidFill>
                          <a:effectLst/>
                          <a:latin typeface="Calibri" panose="020F0502020204030204" pitchFamily="34" charset="0"/>
                          <a:ea typeface="Times New Roman" panose="02020603050405020304" pitchFamily="18" charset="0"/>
                          <a:cs typeface="Calibri" panose="020F0502020204030204" pitchFamily="34" charset="0"/>
                        </a:rPr>
                        <a:t>21.15%</a:t>
                      </a:r>
                      <a:endParaRPr lang="en-GB" sz="1800" dirty="0">
                        <a:solidFill>
                          <a:srgbClr val="511655"/>
                        </a:solidFill>
                        <a:effectLst/>
                        <a:latin typeface="Calibri" panose="020F0502020204030204" pitchFamily="34" charset="0"/>
                        <a:ea typeface="Calibri" panose="020F0502020204030204" pitchFamily="34" charset="0"/>
                        <a:cs typeface="Calibri" panose="020F0502020204030204" pitchFamily="34" charset="0"/>
                      </a:endParaRPr>
                    </a:p>
                  </a:txBody>
                  <a:tcPr marL="52228" marR="5222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D4DB"/>
                    </a:solidFill>
                  </a:tcPr>
                </a:tc>
                <a:extLst>
                  <a:ext uri="{0D108BD9-81ED-4DB2-BD59-A6C34878D82A}">
                    <a16:rowId xmlns:a16="http://schemas.microsoft.com/office/drawing/2014/main" val="3479965489"/>
                  </a:ext>
                </a:extLst>
              </a:tr>
            </a:tbl>
          </a:graphicData>
        </a:graphic>
      </p:graphicFrame>
    </p:spTree>
    <p:extLst>
      <p:ext uri="{BB962C8B-B14F-4D97-AF65-F5344CB8AC3E}">
        <p14:creationId xmlns:p14="http://schemas.microsoft.com/office/powerpoint/2010/main" val="14198447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DC7084BB-86A2-8DCF-CCD1-F8801C9C40A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DD45B241-058B-E1C9-951A-487E13A19A48}"/>
              </a:ext>
            </a:extLst>
          </p:cNvPr>
          <p:cNvSpPr txBox="1">
            <a:spLocks/>
          </p:cNvSpPr>
          <p:nvPr/>
        </p:nvSpPr>
        <p:spPr>
          <a:xfrm>
            <a:off x="655201" y="518400"/>
            <a:ext cx="10881600"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SALARY EXCHANGE</a:t>
            </a:r>
            <a:endParaRPr lang="en-GB"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600A0EC-055D-9624-9248-5AAE6C2DF999}"/>
              </a:ext>
            </a:extLst>
          </p:cNvPr>
          <p:cNvSpPr txBox="1"/>
          <p:nvPr/>
        </p:nvSpPr>
        <p:spPr>
          <a:xfrm>
            <a:off x="655199" y="1142670"/>
            <a:ext cx="5847200" cy="419730"/>
          </a:xfrm>
          <a:prstGeom prst="rect">
            <a:avLst/>
          </a:prstGeom>
          <a:noFill/>
        </p:spPr>
        <p:txBody>
          <a:bodyPr wrap="square" rtlCol="0">
            <a:spAutoFit/>
          </a:bodyPr>
          <a:lstStyle/>
          <a:p>
            <a:pPr>
              <a:lnSpc>
                <a:spcPts val="2660"/>
              </a:lnSpc>
            </a:pPr>
            <a:r>
              <a:rPr lang="en-GB" sz="2000" dirty="0">
                <a:solidFill>
                  <a:schemeClr val="bg1"/>
                </a:solidFill>
              </a:rPr>
              <a:t>Salary Exchange 2029</a:t>
            </a:r>
          </a:p>
        </p:txBody>
      </p:sp>
      <p:sp>
        <p:nvSpPr>
          <p:cNvPr id="2" name="Content Placeholder 2">
            <a:extLst>
              <a:ext uri="{FF2B5EF4-FFF2-40B4-BE49-F238E27FC236}">
                <a16:creationId xmlns:a16="http://schemas.microsoft.com/office/drawing/2014/main" id="{37D2DA7D-F965-2ADC-A42C-5CF958159143}"/>
              </a:ext>
            </a:extLst>
          </p:cNvPr>
          <p:cNvSpPr txBox="1">
            <a:spLocks/>
          </p:cNvSpPr>
          <p:nvPr/>
        </p:nvSpPr>
        <p:spPr>
          <a:xfrm>
            <a:off x="655199" y="1847066"/>
            <a:ext cx="5786852" cy="35596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2600" dirty="0">
                <a:solidFill>
                  <a:schemeClr val="bg1"/>
                </a:solidFill>
              </a:rPr>
              <a:t>From 2029, salary exchange limited </a:t>
            </a:r>
            <a:br>
              <a:rPr lang="en-US" sz="2600" dirty="0">
                <a:solidFill>
                  <a:schemeClr val="bg1"/>
                </a:solidFill>
              </a:rPr>
            </a:br>
            <a:r>
              <a:rPr lang="en-US" sz="2600" dirty="0">
                <a:solidFill>
                  <a:schemeClr val="bg1"/>
                </a:solidFill>
              </a:rPr>
              <a:t>to </a:t>
            </a:r>
            <a:r>
              <a:rPr lang="en-US" sz="2600" b="1" dirty="0">
                <a:solidFill>
                  <a:schemeClr val="bg1"/>
                </a:solidFill>
              </a:rPr>
              <a:t>£2,000 on pensions</a:t>
            </a:r>
            <a:br>
              <a:rPr lang="en-US" sz="2600" dirty="0">
                <a:solidFill>
                  <a:schemeClr val="bg1"/>
                </a:solidFill>
              </a:rPr>
            </a:br>
            <a:endParaRPr lang="en-US" sz="2600" dirty="0">
              <a:solidFill>
                <a:schemeClr val="bg1"/>
              </a:solidFill>
            </a:endParaRPr>
          </a:p>
          <a:p>
            <a:pPr>
              <a:lnSpc>
                <a:spcPct val="100000"/>
              </a:lnSpc>
            </a:pPr>
            <a:r>
              <a:rPr lang="en-US" sz="2600" b="1" dirty="0">
                <a:solidFill>
                  <a:schemeClr val="bg1"/>
                </a:solidFill>
              </a:rPr>
              <a:t>Huge implications </a:t>
            </a:r>
            <a:r>
              <a:rPr lang="en-US" sz="2600" dirty="0">
                <a:solidFill>
                  <a:schemeClr val="bg1"/>
                </a:solidFill>
              </a:rPr>
              <a:t>for employers again</a:t>
            </a:r>
            <a:br>
              <a:rPr lang="en-US" sz="2600" dirty="0">
                <a:solidFill>
                  <a:schemeClr val="bg1"/>
                </a:solidFill>
              </a:rPr>
            </a:br>
            <a:endParaRPr lang="en-US" sz="2600" dirty="0">
              <a:solidFill>
                <a:schemeClr val="bg1"/>
              </a:solidFill>
            </a:endParaRPr>
          </a:p>
          <a:p>
            <a:pPr>
              <a:lnSpc>
                <a:spcPct val="100000"/>
              </a:lnSpc>
            </a:pPr>
            <a:r>
              <a:rPr lang="en-US" sz="2600" dirty="0">
                <a:solidFill>
                  <a:schemeClr val="bg1"/>
                </a:solidFill>
              </a:rPr>
              <a:t>Estimated to raise </a:t>
            </a:r>
            <a:r>
              <a:rPr lang="en-US" sz="2600" b="1" dirty="0">
                <a:solidFill>
                  <a:schemeClr val="bg1"/>
                </a:solidFill>
              </a:rPr>
              <a:t>£4.9bn p.a. </a:t>
            </a:r>
            <a:br>
              <a:rPr lang="en-US" sz="2600" b="1" dirty="0">
                <a:solidFill>
                  <a:schemeClr val="bg1"/>
                </a:solidFill>
              </a:rPr>
            </a:br>
            <a:r>
              <a:rPr lang="en-US" sz="2600" b="1" dirty="0">
                <a:solidFill>
                  <a:schemeClr val="bg1"/>
                </a:solidFill>
              </a:rPr>
              <a:t>From 2029 onwards</a:t>
            </a:r>
          </a:p>
        </p:txBody>
      </p:sp>
      <p:grpSp>
        <p:nvGrpSpPr>
          <p:cNvPr id="3" name="Group 2">
            <a:extLst>
              <a:ext uri="{FF2B5EF4-FFF2-40B4-BE49-F238E27FC236}">
                <a16:creationId xmlns:a16="http://schemas.microsoft.com/office/drawing/2014/main" id="{C49D2153-DA87-82A9-DA1C-1F28C1FC3282}"/>
              </a:ext>
            </a:extLst>
          </p:cNvPr>
          <p:cNvGrpSpPr/>
          <p:nvPr/>
        </p:nvGrpSpPr>
        <p:grpSpPr>
          <a:xfrm>
            <a:off x="7037106" y="1245486"/>
            <a:ext cx="4320000" cy="3378804"/>
            <a:chOff x="7037106" y="1245486"/>
            <a:chExt cx="4320000" cy="3378804"/>
          </a:xfrm>
        </p:grpSpPr>
        <p:sp>
          <p:nvSpPr>
            <p:cNvPr id="4" name="Oval 3">
              <a:extLst>
                <a:ext uri="{FF2B5EF4-FFF2-40B4-BE49-F238E27FC236}">
                  <a16:creationId xmlns:a16="http://schemas.microsoft.com/office/drawing/2014/main" id="{2B0C1563-CA64-EB8B-6E32-8482B89A21B7}"/>
                </a:ext>
              </a:extLst>
            </p:cNvPr>
            <p:cNvSpPr>
              <a:spLocks noChangeAspect="1"/>
            </p:cNvSpPr>
            <p:nvPr/>
          </p:nvSpPr>
          <p:spPr>
            <a:xfrm>
              <a:off x="8477106" y="1245486"/>
              <a:ext cx="1440000" cy="1440000"/>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6AAB491-46D1-20C7-AA77-DDF8254DF81E}"/>
                </a:ext>
              </a:extLst>
            </p:cNvPr>
            <p:cNvSpPr>
              <a:spLocks noChangeAspect="1"/>
            </p:cNvSpPr>
            <p:nvPr/>
          </p:nvSpPr>
          <p:spPr>
            <a:xfrm>
              <a:off x="9917106" y="3184290"/>
              <a:ext cx="1440000" cy="1440000"/>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7FFE1D9E-FA97-28F0-243D-811A1C1B7E59}"/>
                </a:ext>
              </a:extLst>
            </p:cNvPr>
            <p:cNvSpPr>
              <a:spLocks noChangeAspect="1"/>
            </p:cNvSpPr>
            <p:nvPr/>
          </p:nvSpPr>
          <p:spPr>
            <a:xfrm>
              <a:off x="7037106" y="3184290"/>
              <a:ext cx="1440000" cy="1440000"/>
            </a:xfrm>
            <a:prstGeom prst="ellipse">
              <a:avLst/>
            </a:prstGeom>
            <a:solidFill>
              <a:srgbClr val="D8CF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a:extLst>
                <a:ext uri="{FF2B5EF4-FFF2-40B4-BE49-F238E27FC236}">
                  <a16:creationId xmlns:a16="http://schemas.microsoft.com/office/drawing/2014/main" id="{676E0F2C-D98B-F977-9C58-2D1F504A1CC4}"/>
                </a:ext>
              </a:extLst>
            </p:cNvPr>
            <p:cNvSpPr/>
            <p:nvPr/>
          </p:nvSpPr>
          <p:spPr>
            <a:xfrm rot="3280611">
              <a:off x="9528464" y="2742383"/>
              <a:ext cx="777284" cy="385010"/>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a:extLst>
                <a:ext uri="{FF2B5EF4-FFF2-40B4-BE49-F238E27FC236}">
                  <a16:creationId xmlns:a16="http://schemas.microsoft.com/office/drawing/2014/main" id="{FC30AB61-86F2-C1F1-C960-31039072B43D}"/>
                </a:ext>
              </a:extLst>
            </p:cNvPr>
            <p:cNvSpPr/>
            <p:nvPr/>
          </p:nvSpPr>
          <p:spPr>
            <a:xfrm rot="10800000">
              <a:off x="8808464" y="3711785"/>
              <a:ext cx="777284" cy="385010"/>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a:extLst>
                <a:ext uri="{FF2B5EF4-FFF2-40B4-BE49-F238E27FC236}">
                  <a16:creationId xmlns:a16="http://schemas.microsoft.com/office/drawing/2014/main" id="{EDEB03D9-32DA-67A9-0481-7042AD9B8283}"/>
                </a:ext>
              </a:extLst>
            </p:cNvPr>
            <p:cNvSpPr/>
            <p:nvPr/>
          </p:nvSpPr>
          <p:spPr>
            <a:xfrm rot="18319389" flipH="1">
              <a:off x="8044917" y="2742382"/>
              <a:ext cx="777284" cy="385010"/>
            </a:xfrm>
            <a:prstGeom prst="rightArrow">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7DDC212-69E2-0B5A-7444-90CC9FE05DAB}"/>
                </a:ext>
              </a:extLst>
            </p:cNvPr>
            <p:cNvSpPr txBox="1"/>
            <p:nvPr/>
          </p:nvSpPr>
          <p:spPr>
            <a:xfrm>
              <a:off x="8634287" y="1791077"/>
              <a:ext cx="1125637" cy="348813"/>
            </a:xfrm>
            <a:prstGeom prst="rect">
              <a:avLst/>
            </a:prstGeom>
            <a:noFill/>
          </p:spPr>
          <p:txBody>
            <a:bodyPr wrap="square" rtlCol="0">
              <a:spAutoFit/>
            </a:bodyPr>
            <a:lstStyle/>
            <a:p>
              <a:pPr algn="ctr">
                <a:lnSpc>
                  <a:spcPts val="2000"/>
                </a:lnSpc>
              </a:pPr>
              <a:r>
                <a:rPr lang="en-GB" b="1" dirty="0">
                  <a:solidFill>
                    <a:srgbClr val="511655"/>
                  </a:solidFill>
                </a:rPr>
                <a:t>Employer</a:t>
              </a:r>
              <a:endParaRPr lang="en-GB" b="1" dirty="0"/>
            </a:p>
          </p:txBody>
        </p:sp>
        <p:sp>
          <p:nvSpPr>
            <p:cNvPr id="27" name="TextBox 26">
              <a:extLst>
                <a:ext uri="{FF2B5EF4-FFF2-40B4-BE49-F238E27FC236}">
                  <a16:creationId xmlns:a16="http://schemas.microsoft.com/office/drawing/2014/main" id="{276AB343-9011-06BD-54CD-4B29252C0CA2}"/>
                </a:ext>
              </a:extLst>
            </p:cNvPr>
            <p:cNvSpPr txBox="1"/>
            <p:nvPr/>
          </p:nvSpPr>
          <p:spPr>
            <a:xfrm>
              <a:off x="10165681" y="3729886"/>
              <a:ext cx="942849" cy="348813"/>
            </a:xfrm>
            <a:prstGeom prst="rect">
              <a:avLst/>
            </a:prstGeom>
            <a:noFill/>
          </p:spPr>
          <p:txBody>
            <a:bodyPr wrap="square" rtlCol="0">
              <a:spAutoFit/>
            </a:bodyPr>
            <a:lstStyle/>
            <a:p>
              <a:pPr algn="ctr">
                <a:lnSpc>
                  <a:spcPts val="2000"/>
                </a:lnSpc>
              </a:pPr>
              <a:r>
                <a:rPr lang="en-GB" b="1" dirty="0">
                  <a:solidFill>
                    <a:srgbClr val="511655"/>
                  </a:solidFill>
                </a:rPr>
                <a:t>Pension</a:t>
              </a:r>
              <a:endParaRPr lang="en-GB" b="1" dirty="0"/>
            </a:p>
          </p:txBody>
        </p:sp>
        <p:sp>
          <p:nvSpPr>
            <p:cNvPr id="28" name="TextBox 27">
              <a:extLst>
                <a:ext uri="{FF2B5EF4-FFF2-40B4-BE49-F238E27FC236}">
                  <a16:creationId xmlns:a16="http://schemas.microsoft.com/office/drawing/2014/main" id="{E59BFCD0-55D4-FACA-1CED-E4B87A9620AC}"/>
                </a:ext>
              </a:extLst>
            </p:cNvPr>
            <p:cNvSpPr txBox="1"/>
            <p:nvPr/>
          </p:nvSpPr>
          <p:spPr>
            <a:xfrm>
              <a:off x="7198854" y="3711785"/>
              <a:ext cx="1116503" cy="348813"/>
            </a:xfrm>
            <a:prstGeom prst="rect">
              <a:avLst/>
            </a:prstGeom>
            <a:noFill/>
          </p:spPr>
          <p:txBody>
            <a:bodyPr wrap="square" rtlCol="0">
              <a:spAutoFit/>
            </a:bodyPr>
            <a:lstStyle/>
            <a:p>
              <a:pPr algn="ctr">
                <a:lnSpc>
                  <a:spcPts val="2000"/>
                </a:lnSpc>
              </a:pPr>
              <a:r>
                <a:rPr lang="en-GB" b="1" dirty="0">
                  <a:solidFill>
                    <a:srgbClr val="511655"/>
                  </a:solidFill>
                </a:rPr>
                <a:t>Employee</a:t>
              </a:r>
              <a:endParaRPr lang="en-GB" b="1" dirty="0"/>
            </a:p>
          </p:txBody>
        </p:sp>
      </p:grpSp>
    </p:spTree>
    <p:extLst>
      <p:ext uri="{BB962C8B-B14F-4D97-AF65-F5344CB8AC3E}">
        <p14:creationId xmlns:p14="http://schemas.microsoft.com/office/powerpoint/2010/main" val="36855781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20BB27E-6BA7-B929-5E7A-1519DF34BB2D}"/>
            </a:ext>
          </a:extLst>
        </p:cNvPr>
        <p:cNvGrpSpPr/>
        <p:nvPr/>
      </p:nvGrpSpPr>
      <p:grpSpPr>
        <a:xfrm>
          <a:off x="0" y="0"/>
          <a:ext cx="0" cy="0"/>
          <a:chOff x="0" y="0"/>
          <a:chExt cx="0" cy="0"/>
        </a:xfrm>
      </p:grpSpPr>
      <p:pic>
        <p:nvPicPr>
          <p:cNvPr id="7" name="Picture 6" descr="A white background with black text&#10;&#10;AI-generated content may be incorrect.">
            <a:extLst>
              <a:ext uri="{FF2B5EF4-FFF2-40B4-BE49-F238E27FC236}">
                <a16:creationId xmlns:a16="http://schemas.microsoft.com/office/drawing/2014/main" id="{7EDB945D-235A-876F-EB1C-03B8A4D960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4109" y="1717041"/>
            <a:ext cx="6923782" cy="3637280"/>
          </a:xfrm>
          <a:prstGeom prst="rect">
            <a:avLst/>
          </a:prstGeom>
        </p:spPr>
      </p:pic>
      <p:sp>
        <p:nvSpPr>
          <p:cNvPr id="13" name="TextBox 12">
            <a:extLst>
              <a:ext uri="{FF2B5EF4-FFF2-40B4-BE49-F238E27FC236}">
                <a16:creationId xmlns:a16="http://schemas.microsoft.com/office/drawing/2014/main" id="{96BB1471-432A-E7F8-3252-06D51F0E4793}"/>
              </a:ext>
            </a:extLst>
          </p:cNvPr>
          <p:cNvSpPr txBox="1"/>
          <p:nvPr/>
        </p:nvSpPr>
        <p:spPr>
          <a:xfrm>
            <a:off x="655198" y="1142670"/>
            <a:ext cx="8326241" cy="419730"/>
          </a:xfrm>
          <a:prstGeom prst="rect">
            <a:avLst/>
          </a:prstGeom>
          <a:noFill/>
        </p:spPr>
        <p:txBody>
          <a:bodyPr wrap="square" rtlCol="0">
            <a:spAutoFit/>
          </a:bodyPr>
          <a:lstStyle/>
          <a:p>
            <a:pPr>
              <a:lnSpc>
                <a:spcPts val="2660"/>
              </a:lnSpc>
            </a:pPr>
            <a:r>
              <a:rPr lang="en-GB" sz="2000" dirty="0">
                <a:solidFill>
                  <a:schemeClr val="bg1"/>
                </a:solidFill>
              </a:rPr>
              <a:t>Marginal and average income tax rates in England, Wales and Northern Ireland</a:t>
            </a:r>
          </a:p>
        </p:txBody>
      </p:sp>
      <p:sp>
        <p:nvSpPr>
          <p:cNvPr id="11" name="Title 1">
            <a:extLst>
              <a:ext uri="{FF2B5EF4-FFF2-40B4-BE49-F238E27FC236}">
                <a16:creationId xmlns:a16="http://schemas.microsoft.com/office/drawing/2014/main" id="{FA0AB08F-1E1B-77A0-AE24-522D208335D8}"/>
              </a:ext>
            </a:extLst>
          </p:cNvPr>
          <p:cNvSpPr txBox="1">
            <a:spLocks/>
          </p:cNvSpPr>
          <p:nvPr/>
        </p:nvSpPr>
        <p:spPr>
          <a:xfrm>
            <a:off x="655201" y="518400"/>
            <a:ext cx="10881600"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THE INCOME TAX TRAPS</a:t>
            </a:r>
            <a:endParaRPr lang="en-GB"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endParaRPr>
          </a:p>
        </p:txBody>
      </p:sp>
      <p:pic>
        <p:nvPicPr>
          <p:cNvPr id="3" name="Content Placeholder 2" descr="Income Tax Rates Thresholds at Ruth Sapp blog">
            <a:extLst>
              <a:ext uri="{FF2B5EF4-FFF2-40B4-BE49-F238E27FC236}">
                <a16:creationId xmlns:a16="http://schemas.microsoft.com/office/drawing/2014/main" id="{5864A05D-F9D9-C54C-194B-624563AF7323}"/>
              </a:ext>
            </a:extLst>
          </p:cNvPr>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l="13419" t="18842" r="13246" b="3824"/>
          <a:stretch>
            <a:fillRect/>
          </a:stretch>
        </p:blipFill>
        <p:spPr bwMode="auto">
          <a:xfrm>
            <a:off x="2668721" y="1856441"/>
            <a:ext cx="6730809" cy="3358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09374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02173E0-AB75-7ECA-BDC6-7EBD52DA59DA}"/>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481E9795-4016-A463-032D-4E1D26E48B0C}"/>
              </a:ext>
            </a:extLst>
          </p:cNvPr>
          <p:cNvSpPr txBox="1"/>
          <p:nvPr/>
        </p:nvSpPr>
        <p:spPr>
          <a:xfrm>
            <a:off x="655199" y="1142670"/>
            <a:ext cx="8571928" cy="369332"/>
          </a:xfrm>
          <a:prstGeom prst="rect">
            <a:avLst/>
          </a:prstGeom>
          <a:noFill/>
        </p:spPr>
        <p:txBody>
          <a:bodyPr wrap="square" rtlCol="0">
            <a:spAutoFit/>
          </a:bodyPr>
          <a:lstStyle/>
          <a:p>
            <a:pPr lvl="0">
              <a:lnSpc>
                <a:spcPct val="90000"/>
              </a:lnSpc>
              <a:spcBef>
                <a:spcPts val="1000"/>
              </a:spcBef>
              <a:defRPr/>
            </a:pPr>
            <a:r>
              <a:rPr lang="en-US" sz="2000" dirty="0">
                <a:solidFill>
                  <a:schemeClr val="bg1"/>
                </a:solidFill>
              </a:rPr>
              <a:t>Still a solution?</a:t>
            </a:r>
            <a:endParaRPr lang="en-GB" sz="2000" dirty="0">
              <a:solidFill>
                <a:schemeClr val="bg1"/>
              </a:solidFill>
            </a:endParaRPr>
          </a:p>
        </p:txBody>
      </p:sp>
      <p:sp>
        <p:nvSpPr>
          <p:cNvPr id="19" name="Title 1">
            <a:extLst>
              <a:ext uri="{FF2B5EF4-FFF2-40B4-BE49-F238E27FC236}">
                <a16:creationId xmlns:a16="http://schemas.microsoft.com/office/drawing/2014/main" id="{39E1D977-6BDF-7399-B868-E0FC401CB87A}"/>
              </a:ext>
            </a:extLst>
          </p:cNvPr>
          <p:cNvSpPr txBox="1">
            <a:spLocks/>
          </p:cNvSpPr>
          <p:nvPr/>
        </p:nvSpPr>
        <p:spPr>
          <a:xfrm>
            <a:off x="655201" y="518400"/>
            <a:ext cx="10881600" cy="720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rPr>
              <a:t>EMPLOYEE OWNERSHIP TRUST</a:t>
            </a:r>
            <a:endParaRPr lang="en-GB" sz="4200" dirty="0">
              <a:solidFill>
                <a:schemeClr val="bg1"/>
              </a:solidFill>
              <a:latin typeface="Baskerville" panose="02020502070401020303" pitchFamily="18" charset="0"/>
              <a:ea typeface="Baskerville" panose="02020502070401020303" pitchFamily="18" charset="0"/>
              <a:cs typeface="Times New Roman" panose="02020603050405020304" pitchFamily="18" charset="0"/>
            </a:endParaRPr>
          </a:p>
        </p:txBody>
      </p:sp>
      <p:sp>
        <p:nvSpPr>
          <p:cNvPr id="2" name="Content Placeholder 2">
            <a:extLst>
              <a:ext uri="{FF2B5EF4-FFF2-40B4-BE49-F238E27FC236}">
                <a16:creationId xmlns:a16="http://schemas.microsoft.com/office/drawing/2014/main" id="{44F0677D-1CCF-119A-0136-98C9406EDFCB}"/>
              </a:ext>
            </a:extLst>
          </p:cNvPr>
          <p:cNvSpPr>
            <a:spLocks noGrp="1"/>
          </p:cNvSpPr>
          <p:nvPr>
            <p:ph idx="1"/>
          </p:nvPr>
        </p:nvSpPr>
        <p:spPr>
          <a:xfrm>
            <a:off x="655200" y="1991151"/>
            <a:ext cx="10033120" cy="2977663"/>
          </a:xfrm>
        </p:spPr>
        <p:txBody>
          <a:bodyPr>
            <a:noAutofit/>
          </a:bodyPr>
          <a:lstStyle/>
          <a:p>
            <a:pPr lvl="0">
              <a:lnSpc>
                <a:spcPct val="100000"/>
              </a:lnSpc>
              <a:spcBef>
                <a:spcPts val="400"/>
              </a:spcBef>
              <a:defRPr/>
            </a:pPr>
            <a:r>
              <a:rPr lang="en-US" sz="2600" b="1" dirty="0">
                <a:solidFill>
                  <a:schemeClr val="bg1"/>
                </a:solidFill>
              </a:rPr>
              <a:t>Employee-Ownership Trust </a:t>
            </a:r>
            <a:r>
              <a:rPr lang="en-US" sz="2600" dirty="0">
                <a:solidFill>
                  <a:schemeClr val="bg1"/>
                </a:solidFill>
              </a:rPr>
              <a:t>– Shareholders sell their shares into a trust which is held for the benefit of the employees. There is an exemption of CGT on shares sold to an Employee-Ownership Trust </a:t>
            </a:r>
            <a:br>
              <a:rPr lang="en-US" sz="2600" dirty="0">
                <a:solidFill>
                  <a:schemeClr val="bg1"/>
                </a:solidFill>
              </a:rPr>
            </a:br>
            <a:endParaRPr lang="en-US" sz="2600" dirty="0">
              <a:solidFill>
                <a:schemeClr val="bg1"/>
              </a:solidFill>
            </a:endParaRPr>
          </a:p>
          <a:p>
            <a:pPr lvl="0">
              <a:lnSpc>
                <a:spcPct val="100000"/>
              </a:lnSpc>
              <a:spcBef>
                <a:spcPts val="400"/>
              </a:spcBef>
              <a:defRPr/>
            </a:pPr>
            <a:r>
              <a:rPr lang="en-US" sz="2600" dirty="0">
                <a:solidFill>
                  <a:schemeClr val="bg1"/>
                </a:solidFill>
              </a:rPr>
              <a:t>Was 100% CGT relief, </a:t>
            </a:r>
            <a:r>
              <a:rPr lang="en-US" sz="2600" b="1" dirty="0">
                <a:solidFill>
                  <a:schemeClr val="bg1"/>
                </a:solidFill>
              </a:rPr>
              <a:t>now 50% tax relief.</a:t>
            </a:r>
            <a:endParaRPr lang="en-US" sz="2600" dirty="0">
              <a:solidFill>
                <a:schemeClr val="bg1"/>
              </a:solidFill>
            </a:endParaRPr>
          </a:p>
          <a:p>
            <a:pPr>
              <a:lnSpc>
                <a:spcPct val="100000"/>
              </a:lnSpc>
              <a:spcBef>
                <a:spcPts val="1200"/>
              </a:spcBef>
            </a:pPr>
            <a:endParaRPr lang="en-GB" sz="2600" dirty="0">
              <a:solidFill>
                <a:schemeClr val="bg1"/>
              </a:solidFill>
            </a:endParaRPr>
          </a:p>
        </p:txBody>
      </p:sp>
    </p:spTree>
    <p:extLst>
      <p:ext uri="{BB962C8B-B14F-4D97-AF65-F5344CB8AC3E}">
        <p14:creationId xmlns:p14="http://schemas.microsoft.com/office/powerpoint/2010/main" val="16988136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2" Type="http://schemas.microsoft.com/office/2011/relationships/webextension" Target="webextension2.xml"/><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8" row="1">
    <wetp:webextensionref xmlns:r="http://schemas.openxmlformats.org/officeDocument/2006/relationships" r:id="rId1"/>
  </wetp:taskpane>
  <wetp:taskpane dockstate="right" visibility="0" width="438" row="2">
    <wetp:webextensionref xmlns:r="http://schemas.openxmlformats.org/officeDocument/2006/relationships" r:id="rId2"/>
  </wetp:taskpane>
</wetp:taskpanes>
</file>

<file path=ppt/webextensions/webextension1.xml><?xml version="1.0" encoding="utf-8"?>
<we:webextension xmlns:we="http://schemas.microsoft.com/office/webextensions/webextension/2010/11" id="{3E734DF1-3C4B-4A38-87E5-F279FCF26251}">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ppt/webextensions/webextension2.xml><?xml version="1.0" encoding="utf-8"?>
<we:webextension xmlns:we="http://schemas.microsoft.com/office/webextensions/webextension/2010/11" id="{07BBCB93-98B3-479E-BE8C-A5719612D18F}">
  <we:reference id="wa104379997" version="3.0.0.0" store="en-US" storeType="OMEX"/>
  <we:alternateReferences>
    <we:reference id="WA104379997" version="3.0.0.0" store="WA104379997"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19884</TotalTime>
  <Words>6466</Words>
  <Application>Microsoft Macintosh PowerPoint</Application>
  <PresentationFormat>Widescreen</PresentationFormat>
  <Paragraphs>806</Paragraphs>
  <Slides>68</Slides>
  <Notes>68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68</vt:i4>
      </vt:variant>
    </vt:vector>
  </HeadingPairs>
  <TitlesOfParts>
    <vt:vector size="75" baseType="lpstr">
      <vt:lpstr>Aptos</vt:lpstr>
      <vt:lpstr>Aptos Display</vt:lpstr>
      <vt:lpstr>Arial</vt:lpstr>
      <vt:lpstr>Baskerville</vt:lpstr>
      <vt:lpstr>Calibri</vt:lpstr>
      <vt:lpstr>Calibri Light</vt:lpstr>
      <vt:lpstr>Office Theme</vt:lpstr>
      <vt:lpstr>BOOLERS ANNUAL  CLIENT CONFERENCE</vt:lpstr>
      <vt:lpstr>WELCOME</vt:lpstr>
      <vt:lpstr>SESSION 1: BUDGET AND Q&amp;A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SESSION 2 MARKET OUTLOOK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COMPLIANCE DISCLAIMER SLIDE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Simon Watts</dc:creator>
  <cp:lastModifiedBy>Will Hives</cp:lastModifiedBy>
  <cp:revision>255</cp:revision>
  <dcterms:created xsi:type="dcterms:W3CDTF">2023-11-27T12:04:39Z</dcterms:created>
  <dcterms:modified xsi:type="dcterms:W3CDTF">2026-02-04T12:38:05Z</dcterms:modified>
</cp:coreProperties>
</file>